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8"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0F4B5-E018-4354-BDBA-5A5740B49C31}" v="36" dt="2019-08-29T14:11:22.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47" autoAdjust="0"/>
  </p:normalViewPr>
  <p:slideViewPr>
    <p:cSldViewPr>
      <p:cViewPr varScale="1">
        <p:scale>
          <a:sx n="93" d="100"/>
          <a:sy n="93" d="100"/>
        </p:scale>
        <p:origin x="2790"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本　和磨" userId="6d13d0bd-8d55-4fec-bab2-328aa5e6238a" providerId="ADAL" clId="{C5E0F4B5-E018-4354-BDBA-5A5740B49C31}"/>
    <pc:docChg chg="custSel modSld">
      <pc:chgData name="松本　和磨" userId="6d13d0bd-8d55-4fec-bab2-328aa5e6238a" providerId="ADAL" clId="{C5E0F4B5-E018-4354-BDBA-5A5740B49C31}" dt="2019-08-29T14:11:22.303" v="219"/>
      <pc:docMkLst>
        <pc:docMk/>
      </pc:docMkLst>
      <pc:sldChg chg="addSp delSp modSp">
        <pc:chgData name="松本　和磨" userId="6d13d0bd-8d55-4fec-bab2-328aa5e6238a" providerId="ADAL" clId="{C5E0F4B5-E018-4354-BDBA-5A5740B49C31}" dt="2019-08-29T14:05:59.630" v="9"/>
        <pc:sldMkLst>
          <pc:docMk/>
          <pc:sldMk cId="0" sldId="256"/>
        </pc:sldMkLst>
        <pc:spChg chg="mod">
          <ac:chgData name="松本　和磨" userId="6d13d0bd-8d55-4fec-bab2-328aa5e6238a" providerId="ADAL" clId="{C5E0F4B5-E018-4354-BDBA-5A5740B49C31}" dt="2019-08-29T14:05:59.630" v="9"/>
          <ac:spMkLst>
            <pc:docMk/>
            <pc:sldMk cId="0" sldId="256"/>
            <ac:spMk id="16" creationId="{3EDFE2C7-2595-4050-89DB-D7C632C8F350}"/>
          </ac:spMkLst>
        </pc:spChg>
        <pc:picChg chg="del">
          <ac:chgData name="松本　和磨" userId="6d13d0bd-8d55-4fec-bab2-328aa5e6238a" providerId="ADAL" clId="{C5E0F4B5-E018-4354-BDBA-5A5740B49C31}" dt="2019-08-29T14:05:22.973" v="3" actId="478"/>
          <ac:picMkLst>
            <pc:docMk/>
            <pc:sldMk cId="0" sldId="256"/>
            <ac:picMk id="4" creationId="{5EE19C00-5A66-4432-ACB1-C68B95976DD4}"/>
          </ac:picMkLst>
        </pc:picChg>
        <pc:picChg chg="add mod">
          <ac:chgData name="松本　和磨" userId="6d13d0bd-8d55-4fec-bab2-328aa5e6238a" providerId="ADAL" clId="{C5E0F4B5-E018-4354-BDBA-5A5740B49C31}" dt="2019-08-29T14:05:32.867" v="4" actId="1076"/>
          <ac:picMkLst>
            <pc:docMk/>
            <pc:sldMk cId="0" sldId="256"/>
            <ac:picMk id="6" creationId="{EE73810F-9DED-415F-BF04-C5945D9F757C}"/>
          </ac:picMkLst>
        </pc:picChg>
      </pc:sldChg>
      <pc:sldChg chg="modSp">
        <pc:chgData name="松本　和磨" userId="6d13d0bd-8d55-4fec-bab2-328aa5e6238a" providerId="ADAL" clId="{C5E0F4B5-E018-4354-BDBA-5A5740B49C31}" dt="2019-08-29T14:11:22.303" v="219"/>
        <pc:sldMkLst>
          <pc:docMk/>
          <pc:sldMk cId="0" sldId="258"/>
        </pc:sldMkLst>
        <pc:spChg chg="mod">
          <ac:chgData name="松本　和磨" userId="6d13d0bd-8d55-4fec-bab2-328aa5e6238a" providerId="ADAL" clId="{C5E0F4B5-E018-4354-BDBA-5A5740B49C31}" dt="2019-08-29T14:11:22.303" v="219"/>
          <ac:spMkLst>
            <pc:docMk/>
            <pc:sldMk cId="0" sldId="258"/>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50375" cy="497367"/>
          </a:xfrm>
          <a:prstGeom prst="rect">
            <a:avLst/>
          </a:prstGeom>
        </p:spPr>
        <p:txBody>
          <a:bodyPr vert="horz" lIns="92220" tIns="46111" rIns="92220" bIns="46111" rtlCol="0"/>
          <a:lstStyle>
            <a:lvl1pPr algn="l">
              <a:defRPr sz="1200"/>
            </a:lvl1pPr>
          </a:lstStyle>
          <a:p>
            <a:endParaRPr kumimoji="1" lang="ja-JP" altLang="en-US"/>
          </a:p>
        </p:txBody>
      </p:sp>
      <p:sp>
        <p:nvSpPr>
          <p:cNvPr id="3" name="日付プレースホルダ 2"/>
          <p:cNvSpPr>
            <a:spLocks noGrp="1"/>
          </p:cNvSpPr>
          <p:nvPr>
            <p:ph type="dt" idx="1"/>
          </p:nvPr>
        </p:nvSpPr>
        <p:spPr>
          <a:xfrm>
            <a:off x="3855221" y="2"/>
            <a:ext cx="2950374" cy="497367"/>
          </a:xfrm>
          <a:prstGeom prst="rect">
            <a:avLst/>
          </a:prstGeom>
        </p:spPr>
        <p:txBody>
          <a:bodyPr vert="horz" lIns="92220" tIns="46111" rIns="92220" bIns="46111" rtlCol="0"/>
          <a:lstStyle>
            <a:lvl1pPr algn="r">
              <a:defRPr sz="1200"/>
            </a:lvl1pPr>
          </a:lstStyle>
          <a:p>
            <a:fld id="{93ABEE67-37A4-431A-9423-906BC815841B}" type="datetimeFigureOut">
              <a:rPr kumimoji="1" lang="ja-JP" altLang="en-US" smtClean="0"/>
              <a:pPr/>
              <a:t>2019/9/4</a:t>
            </a:fld>
            <a:endParaRPr kumimoji="1" lang="ja-JP" altLang="en-US"/>
          </a:p>
        </p:txBody>
      </p:sp>
      <p:sp>
        <p:nvSpPr>
          <p:cNvPr id="4" name="スライド イメージ プレースホルダ 3"/>
          <p:cNvSpPr>
            <a:spLocks noGrp="1" noRot="1" noChangeAspect="1"/>
          </p:cNvSpPr>
          <p:nvPr>
            <p:ph type="sldImg" idx="2"/>
          </p:nvPr>
        </p:nvSpPr>
        <p:spPr>
          <a:xfrm>
            <a:off x="2005013" y="744538"/>
            <a:ext cx="2797175" cy="3729037"/>
          </a:xfrm>
          <a:prstGeom prst="rect">
            <a:avLst/>
          </a:prstGeom>
          <a:noFill/>
          <a:ln w="12700">
            <a:solidFill>
              <a:prstClr val="black"/>
            </a:solidFill>
          </a:ln>
        </p:spPr>
        <p:txBody>
          <a:bodyPr vert="horz" lIns="92220" tIns="46111" rIns="92220" bIns="46111" rtlCol="0" anchor="ctr"/>
          <a:lstStyle/>
          <a:p>
            <a:endParaRPr lang="ja-JP" altLang="en-US"/>
          </a:p>
        </p:txBody>
      </p:sp>
      <p:sp>
        <p:nvSpPr>
          <p:cNvPr id="5" name="ノート プレースホルダ 4"/>
          <p:cNvSpPr>
            <a:spLocks noGrp="1"/>
          </p:cNvSpPr>
          <p:nvPr>
            <p:ph type="body" sz="quarter" idx="3"/>
          </p:nvPr>
        </p:nvSpPr>
        <p:spPr>
          <a:xfrm>
            <a:off x="680240" y="4720985"/>
            <a:ext cx="5446723" cy="4473102"/>
          </a:xfrm>
          <a:prstGeom prst="rect">
            <a:avLst/>
          </a:prstGeom>
        </p:spPr>
        <p:txBody>
          <a:bodyPr vert="horz" lIns="92220" tIns="46111" rIns="92220" bIns="4611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40372"/>
            <a:ext cx="2950375" cy="497366"/>
          </a:xfrm>
          <a:prstGeom prst="rect">
            <a:avLst/>
          </a:prstGeom>
        </p:spPr>
        <p:txBody>
          <a:bodyPr vert="horz" lIns="92220" tIns="46111" rIns="92220" bIns="4611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221" y="9440372"/>
            <a:ext cx="2950374" cy="497366"/>
          </a:xfrm>
          <a:prstGeom prst="rect">
            <a:avLst/>
          </a:prstGeom>
        </p:spPr>
        <p:txBody>
          <a:bodyPr vert="horz" lIns="92220" tIns="46111" rIns="92220" bIns="46111" rtlCol="0" anchor="b"/>
          <a:lstStyle>
            <a:lvl1pPr algn="r">
              <a:defRPr sz="1200"/>
            </a:lvl1pPr>
          </a:lstStyle>
          <a:p>
            <a:fld id="{C36929E9-8508-411F-BC49-7BB57773F997}" type="slidenum">
              <a:rPr kumimoji="1" lang="ja-JP" altLang="en-US" smtClean="0"/>
              <a:pPr/>
              <a:t>‹#›</a:t>
            </a:fld>
            <a:endParaRPr kumimoji="1" lang="ja-JP" altLang="en-US"/>
          </a:p>
        </p:txBody>
      </p:sp>
    </p:spTree>
    <p:extLst>
      <p:ext uri="{BB962C8B-B14F-4D97-AF65-F5344CB8AC3E}">
        <p14:creationId xmlns:p14="http://schemas.microsoft.com/office/powerpoint/2010/main" val="3636210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5" y="488951"/>
            <a:ext cx="3357563" cy="10401300"/>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616ECCD-B716-41BB-A417-893A337CF7F2}" type="datetimeFigureOut">
              <a:rPr kumimoji="1" lang="ja-JP" altLang="en-US" smtClean="0"/>
              <a:pPr/>
              <a:t>2019/9/4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1AF1025-3C20-4ABB-B3EA-D9331676847D}"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616ECCD-B716-41BB-A417-893A337CF7F2}" type="datetimeFigureOut">
              <a:rPr kumimoji="1" lang="ja-JP" altLang="en-US" smtClean="0"/>
              <a:pPr/>
              <a:t>2019/9/4</a:t>
            </a:fld>
            <a:endParaRPr kumimoji="1" lang="ja-JP" altLang="en-US" dirty="0"/>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1AF1025-3C20-4ABB-B3EA-D9331676847D}"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68760" y="611560"/>
            <a:ext cx="4320480" cy="830997"/>
          </a:xfrm>
          <a:prstGeom prst="rect">
            <a:avLst/>
          </a:prstGeom>
          <a:noFill/>
        </p:spPr>
        <p:txBody>
          <a:bodyPr wrap="square" rtlCol="0">
            <a:spAutoFit/>
          </a:bodyPr>
          <a:lstStyle/>
          <a:p>
            <a:pPr algn="ctr"/>
            <a:r>
              <a:rPr lang="ja-JP" altLang="ja-JP" sz="1400" dirty="0">
                <a:latin typeface="Meiryo UI" pitchFamily="50" charset="-128"/>
                <a:ea typeface="Meiryo UI" pitchFamily="50" charset="-128"/>
              </a:rPr>
              <a:t>ニッポン全国物産展</a:t>
            </a:r>
          </a:p>
          <a:p>
            <a:pPr algn="ctr"/>
            <a:r>
              <a:rPr lang="ja-JP" altLang="ja-JP" sz="1600" dirty="0">
                <a:latin typeface="Meiryo UI" pitchFamily="50" charset="-128"/>
                <a:ea typeface="Meiryo UI" pitchFamily="50" charset="-128"/>
              </a:rPr>
              <a:t>「ニッポン全国ご当地おやつランキング」継続実施</a:t>
            </a:r>
          </a:p>
          <a:p>
            <a:pPr algn="ctr"/>
            <a:endParaRPr kumimoji="1" lang="ja-JP" altLang="en-US" dirty="0">
              <a:latin typeface="Meiryo UI" pitchFamily="50" charset="-128"/>
              <a:ea typeface="Meiryo UI" pitchFamily="50" charset="-128"/>
            </a:endParaRPr>
          </a:p>
        </p:txBody>
      </p:sp>
      <p:sp>
        <p:nvSpPr>
          <p:cNvPr id="12293" name="Text Box 5"/>
          <p:cNvSpPr txBox="1">
            <a:spLocks noChangeArrowheads="1"/>
          </p:cNvSpPr>
          <p:nvPr/>
        </p:nvSpPr>
        <p:spPr bwMode="auto">
          <a:xfrm>
            <a:off x="5500702" y="357158"/>
            <a:ext cx="1000132" cy="21431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itchFamily="17" charset="-128"/>
                <a:ea typeface="ＭＳ 明朝" pitchFamily="17" charset="-128"/>
                <a:cs typeface="ＭＳ Ｐゴシック" pitchFamily="50" charset="-128"/>
              </a:rPr>
              <a:t>資料番号</a:t>
            </a:r>
            <a:r>
              <a:rPr lang="en-US" altLang="ja-JP" sz="1200" dirty="0">
                <a:latin typeface="ＭＳ 明朝" pitchFamily="17" charset="-128"/>
                <a:ea typeface="ＭＳ 明朝" pitchFamily="17" charset="-128"/>
                <a:cs typeface="ＭＳ Ｐゴシック" pitchFamily="50" charset="-128"/>
              </a:rPr>
              <a:t>-</a:t>
            </a:r>
            <a:r>
              <a:rPr lang="ja-JP" altLang="en-US" sz="1200" dirty="0">
                <a:latin typeface="ＭＳ 明朝" pitchFamily="17" charset="-128"/>
                <a:ea typeface="ＭＳ 明朝" pitchFamily="17" charset="-128"/>
                <a:cs typeface="ＭＳ Ｐゴシック" pitchFamily="50" charset="-128"/>
              </a:rPr>
              <a:t>５</a:t>
            </a:r>
            <a:endParaRPr kumimoji="1" lang="ja-JP" sz="1200" b="0" i="0" u="none" strike="noStrike" cap="none" normalizeH="0" baseline="0" dirty="0">
              <a:ln>
                <a:noFill/>
              </a:ln>
              <a:solidFill>
                <a:schemeClr val="tx1"/>
              </a:solidFill>
              <a:effectLst/>
              <a:latin typeface="ＭＳ 明朝" pitchFamily="17" charset="-128"/>
              <a:ea typeface="ＭＳ 明朝" pitchFamily="17" charset="-128"/>
              <a:cs typeface="ＭＳ Ｐゴシック" pitchFamily="50" charset="-128"/>
            </a:endParaRPr>
          </a:p>
        </p:txBody>
      </p:sp>
      <p:sp>
        <p:nvSpPr>
          <p:cNvPr id="12294" name="Rectangle 6"/>
          <p:cNvSpPr>
            <a:spLocks noChangeArrowheads="1"/>
          </p:cNvSpPr>
          <p:nvPr/>
        </p:nvSpPr>
        <p:spPr bwMode="auto">
          <a:xfrm>
            <a:off x="0" y="1187624"/>
            <a:ext cx="6858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ctr" defTabSz="914400" rtl="0" eaLnBrk="1" fontAlgn="base" latinLnBrk="0" hangingPunct="1">
              <a:lnSpc>
                <a:spcPct val="100000"/>
              </a:lnSpc>
              <a:spcBef>
                <a:spcPct val="0"/>
              </a:spcBef>
              <a:spcAft>
                <a:spcPct val="0"/>
              </a:spcAft>
              <a:buClrTx/>
              <a:buSzTx/>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Arial" pitchFamily="34" charset="0"/>
              </a:rPr>
              <a:t>【</a:t>
            </a:r>
            <a:r>
              <a:rPr kumimoji="1" lang="ja-JP" sz="1400" b="1" i="0" u="none" strike="noStrike" cap="none" normalizeH="0" baseline="0" dirty="0">
                <a:ln>
                  <a:noFill/>
                </a:ln>
                <a:solidFill>
                  <a:schemeClr val="tx1"/>
                </a:solidFill>
                <a:effectLst/>
                <a:latin typeface="Meiryo UI" pitchFamily="50" charset="-128"/>
                <a:ea typeface="Meiryo UI" pitchFamily="50" charset="-128"/>
                <a:cs typeface="Arial" pitchFamily="34" charset="0"/>
              </a:rPr>
              <a:t>目</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Arial" pitchFamily="34" charset="0"/>
              </a:rPr>
              <a:t>　</a:t>
            </a:r>
            <a:r>
              <a:rPr kumimoji="1" lang="ja-JP" sz="1400" b="1" i="0" u="none" strike="noStrike" cap="none" normalizeH="0" baseline="0" dirty="0">
                <a:ln>
                  <a:noFill/>
                </a:ln>
                <a:solidFill>
                  <a:schemeClr val="tx1"/>
                </a:solidFill>
                <a:effectLst/>
                <a:latin typeface="Meiryo UI" pitchFamily="50" charset="-128"/>
                <a:ea typeface="Meiryo UI" pitchFamily="50" charset="-128"/>
                <a:cs typeface="Arial" pitchFamily="34" charset="0"/>
              </a:rPr>
              <a:t>的</a:t>
            </a:r>
            <a:r>
              <a:rPr lang="en-US" altLang="ja-JP" sz="1400" b="1" dirty="0">
                <a:latin typeface="Meiryo UI" pitchFamily="50" charset="-128"/>
                <a:ea typeface="Meiryo UI" pitchFamily="50" charset="-128"/>
                <a:cs typeface="Arial" pitchFamily="34" charset="0"/>
              </a:rPr>
              <a:t>】</a:t>
            </a:r>
          </a:p>
          <a:p>
            <a:pPr marL="0" marR="0" lvl="0" indent="133350" algn="ctr" defTabSz="914400" rtl="0" eaLnBrk="1" fontAlgn="base" latinLnBrk="0" hangingPunct="1">
              <a:lnSpc>
                <a:spcPct val="100000"/>
              </a:lnSpc>
              <a:spcBef>
                <a:spcPct val="0"/>
              </a:spcBef>
              <a:spcAft>
                <a:spcPct val="0"/>
              </a:spcAft>
              <a:buClrTx/>
              <a:buSzTx/>
              <a:tabLst/>
            </a:pPr>
            <a:endParaRPr lang="en-US" altLang="ja-JP" sz="1400" b="1" dirty="0">
              <a:latin typeface="Meiryo UI" pitchFamily="50" charset="-128"/>
              <a:ea typeface="Meiryo UI" pitchFamily="50" charset="-128"/>
              <a:cs typeface="Arial" pitchFamily="34" charset="0"/>
            </a:endParaRPr>
          </a:p>
          <a:p>
            <a:pPr marL="0" marR="0" lvl="0" indent="133350" defTabSz="914400" rtl="0" eaLnBrk="1" fontAlgn="base" latinLnBrk="0" hangingPunct="1">
              <a:lnSpc>
                <a:spcPct val="100000"/>
              </a:lnSpc>
              <a:spcBef>
                <a:spcPct val="0"/>
              </a:spcBef>
              <a:spcAft>
                <a:spcPct val="0"/>
              </a:spcAft>
              <a:buClrTx/>
              <a:buSzTx/>
              <a:tabLst/>
            </a:pPr>
            <a:r>
              <a:rPr lang="ja-JP" altLang="en-US" sz="1200" dirty="0">
                <a:latin typeface="Meiryo UI" pitchFamily="50" charset="-128"/>
                <a:ea typeface="Meiryo UI" pitchFamily="50" charset="-128"/>
                <a:cs typeface="Times New Roman" pitchFamily="18" charset="0"/>
              </a:rPr>
              <a:t>今年で</a:t>
            </a:r>
            <a:r>
              <a:rPr lang="en-US" altLang="ja-JP" sz="1200" dirty="0">
                <a:latin typeface="Meiryo UI" pitchFamily="50" charset="-128"/>
                <a:ea typeface="Meiryo UI" pitchFamily="50" charset="-128"/>
                <a:cs typeface="Times New Roman" pitchFamily="18" charset="0"/>
              </a:rPr>
              <a:t>10</a:t>
            </a:r>
            <a:r>
              <a:rPr lang="ja-JP" altLang="en-US" sz="1200" dirty="0">
                <a:latin typeface="Meiryo UI" pitchFamily="50" charset="-128"/>
                <a:ea typeface="Meiryo UI" pitchFamily="50" charset="-128"/>
                <a:cs typeface="Times New Roman" pitchFamily="18" charset="0"/>
              </a:rPr>
              <a:t>回目となります</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Arial" pitchFamily="34" charset="0"/>
              </a:rPr>
              <a:t>「ニッポン全国ご当地おやつランキング」</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を実施致します。</a:t>
            </a:r>
            <a:endPar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endParaRPr>
          </a:p>
          <a:p>
            <a:pPr marL="0" marR="0" lvl="0" indent="133350" defTabSz="914400" rtl="0" eaLnBrk="1" fontAlgn="base" latinLnBrk="0" hangingPunct="1">
              <a:lnSpc>
                <a:spcPct val="100000"/>
              </a:lnSpc>
              <a:spcBef>
                <a:spcPct val="0"/>
              </a:spcBef>
              <a:spcAft>
                <a:spcPct val="0"/>
              </a:spcAft>
              <a:buClrTx/>
              <a:buSzTx/>
              <a:tabLst/>
            </a:pP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集客を図るための企画として</a:t>
            </a:r>
            <a:r>
              <a:rPr lang="en-US" altLang="ja-JP" sz="1200" dirty="0">
                <a:latin typeface="Meiryo UI" pitchFamily="50" charset="-128"/>
                <a:ea typeface="Meiryo UI" pitchFamily="50" charset="-128"/>
                <a:cs typeface="Times New Roman" pitchFamily="18" charset="0"/>
              </a:rPr>
              <a:t>2010</a:t>
            </a:r>
            <a:r>
              <a:rPr lang="ja-JP" altLang="en-US" sz="1200" dirty="0">
                <a:latin typeface="Meiryo UI" pitchFamily="50" charset="-128"/>
                <a:ea typeface="Meiryo UI" pitchFamily="50" charset="-128"/>
                <a:cs typeface="Times New Roman" pitchFamily="18" charset="0"/>
              </a:rPr>
              <a:t>年度より</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実施</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して参りましたが</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、多くのマスコミにも取り上げられ、</a:t>
            </a:r>
            <a:endPar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endParaRPr>
          </a:p>
          <a:p>
            <a:pPr marL="0" marR="0" lvl="0" indent="133350" defTabSz="914400" rtl="0" eaLnBrk="1" fontAlgn="base" latinLnBrk="0" hangingPunct="1">
              <a:lnSpc>
                <a:spcPct val="100000"/>
              </a:lnSpc>
              <a:spcBef>
                <a:spcPct val="0"/>
              </a:spcBef>
              <a:spcAft>
                <a:spcPct val="0"/>
              </a:spcAft>
              <a:buClrTx/>
              <a:buSzTx/>
              <a:tabLst/>
            </a:pP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全国の特産品を認知させる上で</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非常に大きな実績をもたらしました。</a:t>
            </a:r>
            <a:endPar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endParaRPr>
          </a:p>
          <a:p>
            <a:pPr marL="0" marR="0" lvl="0" indent="133350" defTabSz="914400" rtl="0" eaLnBrk="1" fontAlgn="base" latinLnBrk="0" hangingPunct="1">
              <a:lnSpc>
                <a:spcPct val="100000"/>
              </a:lnSpc>
              <a:spcBef>
                <a:spcPct val="0"/>
              </a:spcBef>
              <a:spcAft>
                <a:spcPct val="0"/>
              </a:spcAft>
              <a:buClrTx/>
              <a:buSzTx/>
              <a:tabLst/>
            </a:pP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本年度も同様に本コーナーを設置し、より</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　</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一層の集客や特産品の認知を目的として</a:t>
            </a:r>
            <a:r>
              <a:rPr lang="ja-JP" altLang="en-US" sz="1200" dirty="0">
                <a:latin typeface="Meiryo UI" pitchFamily="50" charset="-128"/>
                <a:ea typeface="Meiryo UI" pitchFamily="50" charset="-128"/>
                <a:cs typeface="Times New Roman" pitchFamily="18" charset="0"/>
              </a:rPr>
              <a:t>本企画を</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Arial" pitchFamily="34" charset="0"/>
              </a:rPr>
              <a:t>実施し</a:t>
            </a:r>
            <a:endPar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Arial" pitchFamily="34" charset="0"/>
            </a:endParaRPr>
          </a:p>
          <a:p>
            <a:pPr marL="0" marR="0" lvl="0" indent="133350" defTabSz="914400" rtl="0" eaLnBrk="1" fontAlgn="base" latinLnBrk="0" hangingPunct="1">
              <a:lnSpc>
                <a:spcPct val="100000"/>
              </a:lnSpc>
              <a:spcBef>
                <a:spcPct val="0"/>
              </a:spcBef>
              <a:spcAft>
                <a:spcPct val="0"/>
              </a:spcAft>
              <a:buClrTx/>
              <a:buSzTx/>
              <a:tabLst/>
            </a:pP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Arial" pitchFamily="34" charset="0"/>
              </a:rPr>
              <a:t>物産展の</a:t>
            </a:r>
            <a:r>
              <a:rPr kumimoji="1" lang="ja-JP" sz="1200" b="0" i="0" u="none" strike="noStrike" cap="none" normalizeH="0" baseline="0" dirty="0">
                <a:ln>
                  <a:noFill/>
                </a:ln>
                <a:solidFill>
                  <a:schemeClr val="tx1"/>
                </a:solidFill>
                <a:effectLst/>
                <a:latin typeface="Meiryo UI" pitchFamily="50" charset="-128"/>
                <a:ea typeface="Meiryo UI" pitchFamily="50" charset="-128"/>
                <a:cs typeface="Times New Roman" pitchFamily="18" charset="0"/>
              </a:rPr>
              <a:t>来場者による投票で人気の高かった商品を表彰致します。</a:t>
            </a:r>
            <a:endParaRPr kumimoji="1" lang="ja-JP" sz="1200" b="0" i="0" u="none" strike="noStrike" cap="none" normalizeH="0" baseline="0" dirty="0">
              <a:ln>
                <a:noFill/>
              </a:ln>
              <a:solidFill>
                <a:schemeClr val="tx1"/>
              </a:solidFill>
              <a:effectLst/>
              <a:latin typeface="Meiryo UI" pitchFamily="50" charset="-128"/>
              <a:ea typeface="Meiryo UI" pitchFamily="50" charset="-128"/>
              <a:cs typeface="ＭＳ Ｐゴシック" pitchFamily="50" charset="-128"/>
            </a:endParaRPr>
          </a:p>
        </p:txBody>
      </p:sp>
      <p:sp>
        <p:nvSpPr>
          <p:cNvPr id="10" name="Rectangle 6"/>
          <p:cNvSpPr>
            <a:spLocks noChangeArrowheads="1"/>
          </p:cNvSpPr>
          <p:nvPr/>
        </p:nvSpPr>
        <p:spPr bwMode="auto">
          <a:xfrm>
            <a:off x="0" y="2771800"/>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ctr" defTabSz="914400" rtl="0" eaLnBrk="1" fontAlgn="base" latinLnBrk="0" hangingPunct="1">
              <a:lnSpc>
                <a:spcPct val="100000"/>
              </a:lnSpc>
              <a:spcBef>
                <a:spcPct val="0"/>
              </a:spcBef>
              <a:spcAft>
                <a:spcPct val="0"/>
              </a:spcAft>
              <a:buClrTx/>
              <a:buSzTx/>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Arial" pitchFamily="34" charset="0"/>
              </a:rPr>
              <a:t>【</a:t>
            </a:r>
            <a:r>
              <a:rPr lang="ja-JP" altLang="en-US" sz="1400" b="1" dirty="0">
                <a:latin typeface="Meiryo UI" pitchFamily="50" charset="-128"/>
                <a:ea typeface="Meiryo UI" pitchFamily="50" charset="-128"/>
                <a:cs typeface="Arial" pitchFamily="34" charset="0"/>
              </a:rPr>
              <a:t>ランキング実績</a:t>
            </a:r>
            <a:r>
              <a:rPr lang="en-US" altLang="ja-JP" sz="1400" b="1" dirty="0">
                <a:latin typeface="Meiryo UI" pitchFamily="50" charset="-128"/>
                <a:ea typeface="Meiryo UI" pitchFamily="50" charset="-128"/>
                <a:cs typeface="Arial" pitchFamily="34" charset="0"/>
              </a:rPr>
              <a:t>】</a:t>
            </a:r>
          </a:p>
        </p:txBody>
      </p:sp>
      <p:pic>
        <p:nvPicPr>
          <p:cNvPr id="11" name="Picture 7"/>
          <p:cNvPicPr>
            <a:picLocks noChangeAspect="1" noChangeArrowheads="1"/>
          </p:cNvPicPr>
          <p:nvPr/>
        </p:nvPicPr>
        <p:blipFill>
          <a:blip r:embed="rId2" cstate="print"/>
          <a:srcRect/>
          <a:stretch>
            <a:fillRect/>
          </a:stretch>
        </p:blipFill>
        <p:spPr bwMode="auto">
          <a:xfrm>
            <a:off x="0" y="0"/>
            <a:ext cx="1008112" cy="806404"/>
          </a:xfrm>
          <a:prstGeom prst="rect">
            <a:avLst/>
          </a:prstGeom>
          <a:noFill/>
          <a:ln w="9525">
            <a:noFill/>
            <a:miter lim="800000"/>
            <a:headEnd/>
            <a:tailEnd/>
          </a:ln>
        </p:spPr>
      </p:pic>
      <p:pic>
        <p:nvPicPr>
          <p:cNvPr id="2" name="図 1">
            <a:extLst>
              <a:ext uri="{FF2B5EF4-FFF2-40B4-BE49-F238E27FC236}">
                <a16:creationId xmlns:a16="http://schemas.microsoft.com/office/drawing/2014/main" xmlns="" id="{9C51A8C3-0439-4B06-80F4-F5625DBD78A7}"/>
              </a:ext>
            </a:extLst>
          </p:cNvPr>
          <p:cNvPicPr>
            <a:picLocks noChangeAspect="1"/>
          </p:cNvPicPr>
          <p:nvPr/>
        </p:nvPicPr>
        <p:blipFill>
          <a:blip r:embed="rId3"/>
          <a:stretch>
            <a:fillRect/>
          </a:stretch>
        </p:blipFill>
        <p:spPr>
          <a:xfrm>
            <a:off x="4715447" y="3445022"/>
            <a:ext cx="1664415" cy="730427"/>
          </a:xfrm>
          <a:prstGeom prst="rect">
            <a:avLst/>
          </a:prstGeom>
        </p:spPr>
      </p:pic>
      <p:pic>
        <p:nvPicPr>
          <p:cNvPr id="3" name="図 2">
            <a:extLst>
              <a:ext uri="{FF2B5EF4-FFF2-40B4-BE49-F238E27FC236}">
                <a16:creationId xmlns:a16="http://schemas.microsoft.com/office/drawing/2014/main" xmlns="" id="{14162F15-C6C9-4C92-BED7-F49F845DFD6C}"/>
              </a:ext>
            </a:extLst>
          </p:cNvPr>
          <p:cNvPicPr>
            <a:picLocks noChangeAspect="1"/>
          </p:cNvPicPr>
          <p:nvPr/>
        </p:nvPicPr>
        <p:blipFill>
          <a:blip r:embed="rId4"/>
          <a:stretch>
            <a:fillRect/>
          </a:stretch>
        </p:blipFill>
        <p:spPr>
          <a:xfrm>
            <a:off x="4713982" y="4522932"/>
            <a:ext cx="1667346" cy="730427"/>
          </a:xfrm>
          <a:prstGeom prst="rect">
            <a:avLst/>
          </a:prstGeom>
        </p:spPr>
      </p:pic>
      <p:pic>
        <p:nvPicPr>
          <p:cNvPr id="5" name="図 4">
            <a:extLst>
              <a:ext uri="{FF2B5EF4-FFF2-40B4-BE49-F238E27FC236}">
                <a16:creationId xmlns:a16="http://schemas.microsoft.com/office/drawing/2014/main" xmlns="" id="{E427D6B8-2879-4309-ACC7-0D98BC245BE4}"/>
              </a:ext>
            </a:extLst>
          </p:cNvPr>
          <p:cNvPicPr>
            <a:picLocks noChangeAspect="1"/>
          </p:cNvPicPr>
          <p:nvPr/>
        </p:nvPicPr>
        <p:blipFill>
          <a:blip r:embed="rId5"/>
          <a:stretch>
            <a:fillRect/>
          </a:stretch>
        </p:blipFill>
        <p:spPr>
          <a:xfrm>
            <a:off x="4680967" y="7956376"/>
            <a:ext cx="1680529" cy="722841"/>
          </a:xfrm>
          <a:prstGeom prst="rect">
            <a:avLst/>
          </a:prstGeom>
        </p:spPr>
      </p:pic>
      <p:pic>
        <p:nvPicPr>
          <p:cNvPr id="12" name="図 11">
            <a:extLst>
              <a:ext uri="{FF2B5EF4-FFF2-40B4-BE49-F238E27FC236}">
                <a16:creationId xmlns:a16="http://schemas.microsoft.com/office/drawing/2014/main" xmlns="" id="{D11041FC-58E9-40A5-9F82-31449BA02DD9}"/>
              </a:ext>
            </a:extLst>
          </p:cNvPr>
          <p:cNvPicPr>
            <a:picLocks noChangeAspect="1"/>
          </p:cNvPicPr>
          <p:nvPr/>
        </p:nvPicPr>
        <p:blipFill>
          <a:blip r:embed="rId6"/>
          <a:stretch>
            <a:fillRect/>
          </a:stretch>
        </p:blipFill>
        <p:spPr>
          <a:xfrm>
            <a:off x="4696837" y="6805933"/>
            <a:ext cx="1683025" cy="733230"/>
          </a:xfrm>
          <a:prstGeom prst="rect">
            <a:avLst/>
          </a:prstGeom>
        </p:spPr>
      </p:pic>
      <p:sp>
        <p:nvSpPr>
          <p:cNvPr id="13" name="テキスト ボックス 12">
            <a:extLst>
              <a:ext uri="{FF2B5EF4-FFF2-40B4-BE49-F238E27FC236}">
                <a16:creationId xmlns:a16="http://schemas.microsoft.com/office/drawing/2014/main" xmlns="" id="{D90FB46D-DFD1-4F46-AEFA-902D9E1F8F6B}"/>
              </a:ext>
            </a:extLst>
          </p:cNvPr>
          <p:cNvSpPr txBox="1"/>
          <p:nvPr/>
        </p:nvSpPr>
        <p:spPr>
          <a:xfrm>
            <a:off x="444740" y="3473622"/>
            <a:ext cx="4320480" cy="861774"/>
          </a:xfrm>
          <a:prstGeom prst="rect">
            <a:avLst/>
          </a:prstGeom>
          <a:noFill/>
        </p:spPr>
        <p:txBody>
          <a:bodyPr wrap="square" rtlCol="0">
            <a:spAutoFit/>
          </a:bodyPr>
          <a:lstStyle/>
          <a:p>
            <a:r>
              <a:rPr lang="en-US" altLang="ja-JP" sz="1600" dirty="0">
                <a:latin typeface="Meiryo UI" pitchFamily="50" charset="-128"/>
                <a:ea typeface="Meiryo UI" pitchFamily="50" charset="-128"/>
              </a:rPr>
              <a:t>1</a:t>
            </a:r>
            <a:r>
              <a:rPr lang="ja-JP" altLang="en-US" sz="1600" dirty="0">
                <a:latin typeface="Meiryo UI" pitchFamily="50" charset="-128"/>
                <a:ea typeface="Meiryo UI" pitchFamily="50" charset="-128"/>
              </a:rPr>
              <a:t>位 熊本県：栗千里</a:t>
            </a:r>
            <a:endParaRPr lang="en-US" altLang="ja-JP" sz="1600" dirty="0">
              <a:latin typeface="Meiryo UI" pitchFamily="50" charset="-128"/>
              <a:ea typeface="Meiryo UI" pitchFamily="50" charset="-128"/>
            </a:endParaRPr>
          </a:p>
          <a:p>
            <a:r>
              <a:rPr lang="ja-JP" altLang="en-US" sz="1600" dirty="0">
                <a:latin typeface="Meiryo UI" pitchFamily="50" charset="-128"/>
                <a:ea typeface="Meiryo UI" pitchFamily="50" charset="-128"/>
              </a:rPr>
              <a:t>　　　　　　　　　お菓子の福田屋</a:t>
            </a:r>
            <a:endParaRPr lang="ja-JP" altLang="ja-JP" sz="1600" dirty="0">
              <a:latin typeface="Meiryo UI" pitchFamily="50" charset="-128"/>
              <a:ea typeface="Meiryo UI" pitchFamily="50" charset="-128"/>
            </a:endParaRPr>
          </a:p>
          <a:p>
            <a:endParaRPr kumimoji="1" lang="ja-JP" altLang="en-US" sz="1600" dirty="0">
              <a:latin typeface="Meiryo UI" pitchFamily="50" charset="-128"/>
              <a:ea typeface="Meiryo UI" pitchFamily="50" charset="-128"/>
            </a:endParaRPr>
          </a:p>
        </p:txBody>
      </p:sp>
      <p:sp>
        <p:nvSpPr>
          <p:cNvPr id="15" name="テキスト ボックス 14">
            <a:extLst>
              <a:ext uri="{FF2B5EF4-FFF2-40B4-BE49-F238E27FC236}">
                <a16:creationId xmlns:a16="http://schemas.microsoft.com/office/drawing/2014/main" xmlns="" id="{70AFCC2A-7745-4AE2-A364-AAA5878478E6}"/>
              </a:ext>
            </a:extLst>
          </p:cNvPr>
          <p:cNvSpPr txBox="1"/>
          <p:nvPr/>
        </p:nvSpPr>
        <p:spPr>
          <a:xfrm>
            <a:off x="444740" y="4564504"/>
            <a:ext cx="4320480" cy="584775"/>
          </a:xfrm>
          <a:prstGeom prst="rect">
            <a:avLst/>
          </a:prstGeom>
          <a:noFill/>
        </p:spPr>
        <p:txBody>
          <a:bodyPr wrap="square" rtlCol="0">
            <a:spAutoFit/>
          </a:bodyPr>
          <a:lstStyle/>
          <a:p>
            <a:r>
              <a:rPr lang="en-US" altLang="ja-JP" sz="1600" dirty="0">
                <a:latin typeface="Meiryo UI" pitchFamily="50" charset="-128"/>
                <a:ea typeface="Meiryo UI" pitchFamily="50" charset="-128"/>
              </a:rPr>
              <a:t>2</a:t>
            </a:r>
            <a:r>
              <a:rPr lang="ja-JP" altLang="en-US" sz="1600" dirty="0">
                <a:latin typeface="Meiryo UI" pitchFamily="50" charset="-128"/>
                <a:ea typeface="Meiryo UI" pitchFamily="50" charset="-128"/>
              </a:rPr>
              <a:t>位 岐阜県：明宝ほうじ茶ジェラード</a:t>
            </a:r>
            <a:endParaRPr lang="ja-JP" altLang="ja-JP" sz="1600" dirty="0">
              <a:latin typeface="Meiryo UI" pitchFamily="50" charset="-128"/>
              <a:ea typeface="Meiryo UI" pitchFamily="50" charset="-128"/>
            </a:endParaRPr>
          </a:p>
          <a:p>
            <a:r>
              <a:rPr kumimoji="1" lang="ja-JP" altLang="en-US" sz="1600" dirty="0">
                <a:latin typeface="Meiryo UI" pitchFamily="50" charset="-128"/>
                <a:ea typeface="Meiryo UI" pitchFamily="50" charset="-128"/>
              </a:rPr>
              <a:t>　　　　　　　　　</a:t>
            </a:r>
            <a:r>
              <a:rPr kumimoji="1" lang="en-US" altLang="ja-JP" sz="1600" dirty="0">
                <a:latin typeface="Meiryo UI" pitchFamily="50" charset="-128"/>
                <a:ea typeface="Meiryo UI" pitchFamily="50" charset="-128"/>
              </a:rPr>
              <a:t>CAMPO SOLARE</a:t>
            </a:r>
            <a:endParaRPr kumimoji="1" lang="ja-JP" altLang="en-US" sz="1600" dirty="0">
              <a:latin typeface="Meiryo UI" pitchFamily="50" charset="-128"/>
              <a:ea typeface="Meiryo UI" pitchFamily="50" charset="-128"/>
            </a:endParaRPr>
          </a:p>
        </p:txBody>
      </p:sp>
      <p:sp>
        <p:nvSpPr>
          <p:cNvPr id="16" name="テキスト ボックス 15">
            <a:extLst>
              <a:ext uri="{FF2B5EF4-FFF2-40B4-BE49-F238E27FC236}">
                <a16:creationId xmlns:a16="http://schemas.microsoft.com/office/drawing/2014/main" xmlns="" id="{3EDFE2C7-2595-4050-89DB-D7C632C8F350}"/>
              </a:ext>
            </a:extLst>
          </p:cNvPr>
          <p:cNvSpPr txBox="1"/>
          <p:nvPr/>
        </p:nvSpPr>
        <p:spPr>
          <a:xfrm>
            <a:off x="464549" y="5609981"/>
            <a:ext cx="4320480" cy="861774"/>
          </a:xfrm>
          <a:prstGeom prst="rect">
            <a:avLst/>
          </a:prstGeom>
          <a:noFill/>
        </p:spPr>
        <p:txBody>
          <a:bodyPr wrap="square" rtlCol="0">
            <a:spAutoFit/>
          </a:bodyPr>
          <a:lstStyle/>
          <a:p>
            <a:r>
              <a:rPr lang="en-US" altLang="ja-JP" sz="1600" dirty="0">
                <a:latin typeface="Meiryo UI" pitchFamily="50" charset="-128"/>
                <a:ea typeface="Meiryo UI" pitchFamily="50" charset="-128"/>
              </a:rPr>
              <a:t>3</a:t>
            </a:r>
            <a:r>
              <a:rPr lang="ja-JP" altLang="en-US" sz="1600" dirty="0">
                <a:latin typeface="Meiryo UI" pitchFamily="50" charset="-128"/>
                <a:ea typeface="Meiryo UI" pitchFamily="50" charset="-128"/>
              </a:rPr>
              <a:t>位 滋賀県：へんないも</a:t>
            </a:r>
            <a:endParaRPr lang="en-US" altLang="ja-JP" sz="1600" dirty="0">
              <a:latin typeface="Meiryo UI" pitchFamily="50" charset="-128"/>
              <a:ea typeface="Meiryo UI" pitchFamily="50" charset="-128"/>
            </a:endParaRPr>
          </a:p>
          <a:p>
            <a:r>
              <a:rPr lang="ja-JP" altLang="en-US" sz="1600" dirty="0">
                <a:latin typeface="Meiryo UI" pitchFamily="50" charset="-128"/>
                <a:ea typeface="Meiryo UI" pitchFamily="50" charset="-128"/>
              </a:rPr>
              <a:t>　　　　　　　　　へんないも屋</a:t>
            </a:r>
            <a:endParaRPr lang="ja-JP" altLang="ja-JP" sz="1600" dirty="0">
              <a:latin typeface="Meiryo UI" pitchFamily="50" charset="-128"/>
              <a:ea typeface="Meiryo UI" pitchFamily="50" charset="-128"/>
            </a:endParaRPr>
          </a:p>
          <a:p>
            <a:endParaRPr kumimoji="1" lang="ja-JP" altLang="en-US" sz="1600" dirty="0">
              <a:latin typeface="Meiryo UI" pitchFamily="50" charset="-128"/>
              <a:ea typeface="Meiryo UI" pitchFamily="50" charset="-128"/>
            </a:endParaRPr>
          </a:p>
        </p:txBody>
      </p:sp>
      <p:sp>
        <p:nvSpPr>
          <p:cNvPr id="17" name="テキスト ボックス 16">
            <a:extLst>
              <a:ext uri="{FF2B5EF4-FFF2-40B4-BE49-F238E27FC236}">
                <a16:creationId xmlns:a16="http://schemas.microsoft.com/office/drawing/2014/main" xmlns="" id="{B989B149-8FC4-43F1-BD56-343F069B267C}"/>
              </a:ext>
            </a:extLst>
          </p:cNvPr>
          <p:cNvSpPr txBox="1"/>
          <p:nvPr/>
        </p:nvSpPr>
        <p:spPr>
          <a:xfrm>
            <a:off x="504056" y="6821015"/>
            <a:ext cx="4320480" cy="584775"/>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位 富山県：南砺バームクーヘン木楽里</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菓匠かじわ屋</a:t>
            </a:r>
          </a:p>
        </p:txBody>
      </p:sp>
      <p:sp>
        <p:nvSpPr>
          <p:cNvPr id="18" name="テキスト ボックス 17">
            <a:extLst>
              <a:ext uri="{FF2B5EF4-FFF2-40B4-BE49-F238E27FC236}">
                <a16:creationId xmlns:a16="http://schemas.microsoft.com/office/drawing/2014/main" xmlns="" id="{DC32828F-D11F-4055-8B71-01987720AA26}"/>
              </a:ext>
            </a:extLst>
          </p:cNvPr>
          <p:cNvSpPr txBox="1"/>
          <p:nvPr/>
        </p:nvSpPr>
        <p:spPr>
          <a:xfrm>
            <a:off x="504056" y="7971458"/>
            <a:ext cx="4320480" cy="861774"/>
          </a:xfrm>
          <a:prstGeom prst="rect">
            <a:avLst/>
          </a:prstGeom>
          <a:noFill/>
        </p:spPr>
        <p:txBody>
          <a:bodyPr wrap="square" rtlCol="0">
            <a:spAutoFit/>
          </a:bodyPr>
          <a:lstStyle/>
          <a:p>
            <a:r>
              <a:rPr lang="en-US" altLang="ja-JP" sz="1600" dirty="0">
                <a:latin typeface="Meiryo UI" pitchFamily="50" charset="-128"/>
                <a:ea typeface="Meiryo UI" pitchFamily="50" charset="-128"/>
              </a:rPr>
              <a:t>5</a:t>
            </a:r>
            <a:r>
              <a:rPr lang="ja-JP" altLang="en-US" sz="1600" dirty="0">
                <a:latin typeface="Meiryo UI" pitchFamily="50" charset="-128"/>
                <a:ea typeface="Meiryo UI" pitchFamily="50" charset="-128"/>
              </a:rPr>
              <a:t>位 広島県：広島レモンチーズケーキ</a:t>
            </a:r>
            <a:endParaRPr lang="en-US" altLang="ja-JP" sz="1600" dirty="0">
              <a:latin typeface="Meiryo UI" pitchFamily="50" charset="-128"/>
              <a:ea typeface="Meiryo UI" pitchFamily="50" charset="-128"/>
            </a:endParaRPr>
          </a:p>
          <a:p>
            <a:r>
              <a:rPr lang="ja-JP" altLang="en-US" sz="1600" dirty="0">
                <a:latin typeface="Meiryo UI" pitchFamily="50" charset="-128"/>
                <a:ea typeface="Meiryo UI" pitchFamily="50" charset="-128"/>
              </a:rPr>
              <a:t>　　　　　　　　　カスターニャ</a:t>
            </a:r>
            <a:endParaRPr lang="ja-JP" altLang="ja-JP" sz="1600" dirty="0">
              <a:latin typeface="Meiryo UI" pitchFamily="50" charset="-128"/>
              <a:ea typeface="Meiryo UI" pitchFamily="50" charset="-128"/>
            </a:endParaRPr>
          </a:p>
          <a:p>
            <a:endParaRPr kumimoji="1" lang="ja-JP" altLang="en-US" sz="1600" dirty="0">
              <a:latin typeface="Meiryo UI" pitchFamily="50" charset="-128"/>
              <a:ea typeface="Meiryo UI" pitchFamily="50" charset="-128"/>
            </a:endParaRPr>
          </a:p>
        </p:txBody>
      </p:sp>
      <p:pic>
        <p:nvPicPr>
          <p:cNvPr id="6" name="図 5">
            <a:extLst>
              <a:ext uri="{FF2B5EF4-FFF2-40B4-BE49-F238E27FC236}">
                <a16:creationId xmlns:a16="http://schemas.microsoft.com/office/drawing/2014/main" xmlns="" id="{EE73810F-9DED-415F-BF04-C5945D9F757C}"/>
              </a:ext>
            </a:extLst>
          </p:cNvPr>
          <p:cNvPicPr>
            <a:picLocks noChangeAspect="1"/>
          </p:cNvPicPr>
          <p:nvPr/>
        </p:nvPicPr>
        <p:blipFill>
          <a:blip r:embed="rId7"/>
          <a:stretch>
            <a:fillRect/>
          </a:stretch>
        </p:blipFill>
        <p:spPr>
          <a:xfrm>
            <a:off x="4690869" y="5666742"/>
            <a:ext cx="1772816" cy="7700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0648" y="467544"/>
            <a:ext cx="6597352" cy="3447098"/>
          </a:xfrm>
          <a:prstGeom prst="rect">
            <a:avLst/>
          </a:prstGeom>
          <a:noFill/>
        </p:spPr>
        <p:txBody>
          <a:bodyPr wrap="square" rtlCol="0">
            <a:spAutoFit/>
          </a:bodyPr>
          <a:lstStyle/>
          <a:p>
            <a:pPr lvl="0" algn="ctr"/>
            <a:r>
              <a:rPr lang="en-US" altLang="ja-JP" sz="1400" b="1" dirty="0">
                <a:latin typeface="Meiryo UI" pitchFamily="50" charset="-128"/>
                <a:ea typeface="Meiryo UI" pitchFamily="50" charset="-128"/>
              </a:rPr>
              <a:t>【</a:t>
            </a:r>
            <a:r>
              <a:rPr lang="ja-JP" altLang="ja-JP" sz="1400" b="1" dirty="0">
                <a:latin typeface="Meiryo UI" pitchFamily="50" charset="-128"/>
                <a:ea typeface="Meiryo UI" pitchFamily="50" charset="-128"/>
              </a:rPr>
              <a:t>募集について</a:t>
            </a:r>
            <a:r>
              <a:rPr lang="en-US" altLang="ja-JP" sz="1400" b="1" dirty="0">
                <a:latin typeface="Meiryo UI" pitchFamily="50" charset="-128"/>
                <a:ea typeface="Meiryo UI" pitchFamily="50" charset="-128"/>
              </a:rPr>
              <a:t>】</a:t>
            </a:r>
          </a:p>
          <a:p>
            <a:endParaRPr lang="ja-JP" altLang="ja-JP" sz="1200" dirty="0">
              <a:latin typeface="Meiryo UI" pitchFamily="50" charset="-128"/>
              <a:ea typeface="Meiryo UI" pitchFamily="50" charset="-128"/>
            </a:endParaRPr>
          </a:p>
          <a:p>
            <a:pPr lvl="0"/>
            <a:r>
              <a:rPr lang="ja-JP" altLang="en-US" sz="1200" dirty="0">
                <a:latin typeface="Meiryo UI" pitchFamily="50" charset="-128"/>
                <a:ea typeface="Meiryo UI" pitchFamily="50" charset="-128"/>
              </a:rPr>
              <a:t>①</a:t>
            </a:r>
            <a:r>
              <a:rPr lang="ja-JP" altLang="ja-JP" sz="1200" dirty="0">
                <a:latin typeface="Meiryo UI" pitchFamily="50" charset="-128"/>
                <a:ea typeface="Meiryo UI" pitchFamily="50" charset="-128"/>
              </a:rPr>
              <a:t>おやつ</a:t>
            </a:r>
            <a:r>
              <a:rPr lang="ja-JP" altLang="en-US" sz="1200" dirty="0">
                <a:latin typeface="Meiryo UI" pitchFamily="50" charset="-128"/>
                <a:ea typeface="Meiryo UI" pitchFamily="50" charset="-128"/>
              </a:rPr>
              <a:t>ランキング</a:t>
            </a:r>
            <a:r>
              <a:rPr lang="ja-JP" altLang="ja-JP" sz="1200" dirty="0">
                <a:latin typeface="Meiryo UI" pitchFamily="50" charset="-128"/>
                <a:ea typeface="Meiryo UI" pitchFamily="50" charset="-128"/>
              </a:rPr>
              <a:t>コーナーは県のブースから独立した位置に展開</a:t>
            </a:r>
            <a:r>
              <a:rPr lang="ja-JP" altLang="en-US" sz="1200" dirty="0">
                <a:latin typeface="Meiryo UI" pitchFamily="50" charset="-128"/>
                <a:ea typeface="Meiryo UI" pitchFamily="50" charset="-128"/>
              </a:rPr>
              <a:t>します。</a:t>
            </a:r>
            <a:endParaRPr lang="en-US" altLang="ja-JP" sz="1200" dirty="0">
              <a:latin typeface="Meiryo UI" pitchFamily="50" charset="-128"/>
              <a:ea typeface="Meiryo UI" pitchFamily="50" charset="-128"/>
            </a:endParaRPr>
          </a:p>
          <a:p>
            <a:pPr lvl="0"/>
            <a:r>
              <a:rPr lang="ja-JP" altLang="en-US" sz="1200" dirty="0">
                <a:latin typeface="Meiryo UI" pitchFamily="50" charset="-128"/>
                <a:ea typeface="Meiryo UI" pitchFamily="50" charset="-128"/>
              </a:rPr>
              <a:t>②</a:t>
            </a:r>
            <a:r>
              <a:rPr lang="ja-JP" altLang="ja-JP" sz="1200" dirty="0">
                <a:latin typeface="Meiryo UI" pitchFamily="50" charset="-128"/>
                <a:ea typeface="Meiryo UI" pitchFamily="50" charset="-128"/>
              </a:rPr>
              <a:t>スペースは</a:t>
            </a:r>
            <a:r>
              <a:rPr lang="en-US" altLang="ja-JP" sz="1200" dirty="0">
                <a:latin typeface="Meiryo UI" pitchFamily="50" charset="-128"/>
                <a:ea typeface="Meiryo UI" pitchFamily="50" charset="-128"/>
              </a:rPr>
              <a:t>1</a:t>
            </a:r>
            <a:r>
              <a:rPr lang="ja-JP" altLang="ja-JP" sz="1200" dirty="0">
                <a:latin typeface="Meiryo UI" pitchFamily="50" charset="-128"/>
                <a:ea typeface="Meiryo UI" pitchFamily="50" charset="-128"/>
              </a:rPr>
              <a:t>ブース</a:t>
            </a:r>
            <a:r>
              <a:rPr lang="en-US" altLang="ja-JP" sz="1200" dirty="0">
                <a:latin typeface="Meiryo UI" pitchFamily="50" charset="-128"/>
                <a:ea typeface="Meiryo UI" pitchFamily="50" charset="-128"/>
              </a:rPr>
              <a:t>[</a:t>
            </a:r>
            <a:r>
              <a:rPr lang="ja-JP" altLang="ja-JP" sz="1200" dirty="0">
                <a:latin typeface="Meiryo UI" pitchFamily="50" charset="-128"/>
                <a:ea typeface="Meiryo UI" pitchFamily="50" charset="-128"/>
              </a:rPr>
              <a:t>平台</a:t>
            </a:r>
            <a:r>
              <a:rPr lang="en-US" altLang="ja-JP" sz="1200" dirty="0">
                <a:latin typeface="Meiryo UI" pitchFamily="50" charset="-128"/>
                <a:ea typeface="Meiryo UI" pitchFamily="50" charset="-128"/>
              </a:rPr>
              <a:t>(w1,800)1</a:t>
            </a:r>
            <a:r>
              <a:rPr lang="ja-JP" altLang="ja-JP" sz="1200" dirty="0">
                <a:latin typeface="Meiryo UI" pitchFamily="50" charset="-128"/>
                <a:ea typeface="Meiryo UI" pitchFamily="50" charset="-128"/>
              </a:rPr>
              <a:t>台分のスペース</a:t>
            </a:r>
            <a:r>
              <a:rPr lang="en-US"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とします。</a:t>
            </a:r>
            <a:endParaRPr lang="en-US" altLang="ja-JP" sz="1200" dirty="0">
              <a:latin typeface="Meiryo UI" pitchFamily="50" charset="-128"/>
              <a:ea typeface="Meiryo UI" pitchFamily="50" charset="-128"/>
            </a:endParaRPr>
          </a:p>
          <a:p>
            <a:pPr lvl="0"/>
            <a:r>
              <a:rPr lang="ja-JP" altLang="en-US" sz="1200" dirty="0">
                <a:latin typeface="Meiryo UI" pitchFamily="50" charset="-128"/>
                <a:ea typeface="Meiryo UI" pitchFamily="50" charset="-128"/>
              </a:rPr>
              <a:t>③</a:t>
            </a:r>
            <a:r>
              <a:rPr lang="ja-JP" altLang="ja-JP" sz="1200" dirty="0">
                <a:latin typeface="Meiryo UI" pitchFamily="50" charset="-128"/>
                <a:ea typeface="Meiryo UI" pitchFamily="50" charset="-128"/>
              </a:rPr>
              <a:t>おやつ</a:t>
            </a:r>
            <a:r>
              <a:rPr lang="ja-JP" altLang="en-US" sz="1200" dirty="0">
                <a:latin typeface="Meiryo UI" pitchFamily="50" charset="-128"/>
                <a:ea typeface="Meiryo UI" pitchFamily="50" charset="-128"/>
              </a:rPr>
              <a:t>ランキング</a:t>
            </a:r>
            <a:r>
              <a:rPr lang="ja-JP" altLang="ja-JP" sz="1200" dirty="0">
                <a:latin typeface="Meiryo UI" pitchFamily="50" charset="-128"/>
                <a:ea typeface="Meiryo UI" pitchFamily="50" charset="-128"/>
              </a:rPr>
              <a:t>はあくまで協力要請であり、必須で</a:t>
            </a:r>
            <a:r>
              <a:rPr lang="ja-JP" altLang="en-US" sz="1200" dirty="0">
                <a:latin typeface="Meiryo UI" pitchFamily="50" charset="-128"/>
                <a:ea typeface="Meiryo UI" pitchFamily="50" charset="-128"/>
              </a:rPr>
              <a:t>はありません。</a:t>
            </a:r>
            <a:endParaRPr lang="en-US" altLang="ja-JP" sz="1200" dirty="0">
              <a:latin typeface="Meiryo UI" pitchFamily="50" charset="-128"/>
              <a:ea typeface="Meiryo UI" pitchFamily="50" charset="-128"/>
            </a:endParaRPr>
          </a:p>
          <a:p>
            <a:pPr lvl="0"/>
            <a:r>
              <a:rPr lang="ja-JP" altLang="en-US" sz="1200" dirty="0">
                <a:latin typeface="Meiryo UI" pitchFamily="50" charset="-128"/>
                <a:ea typeface="Meiryo UI" pitchFamily="50" charset="-128"/>
              </a:rPr>
              <a:t>　　</a:t>
            </a:r>
            <a:r>
              <a:rPr lang="en-US" altLang="ja-JP" sz="1200" dirty="0">
                <a:latin typeface="Meiryo UI" pitchFamily="50" charset="-128"/>
                <a:ea typeface="Meiryo UI" pitchFamily="50" charset="-128"/>
              </a:rPr>
              <a:t>※</a:t>
            </a:r>
            <a:r>
              <a:rPr lang="ja-JP" altLang="ja-JP" sz="1200" dirty="0">
                <a:latin typeface="Meiryo UI" pitchFamily="50" charset="-128"/>
                <a:ea typeface="Meiryo UI" pitchFamily="50" charset="-128"/>
              </a:rPr>
              <a:t>おやつ</a:t>
            </a:r>
            <a:r>
              <a:rPr lang="ja-JP" altLang="en-US" sz="1200" dirty="0">
                <a:latin typeface="Meiryo UI" pitchFamily="50" charset="-128"/>
                <a:ea typeface="Meiryo UI" pitchFamily="50" charset="-128"/>
              </a:rPr>
              <a:t>ランキングへ</a:t>
            </a:r>
            <a:r>
              <a:rPr lang="ja-JP" altLang="ja-JP" sz="1200" dirty="0">
                <a:latin typeface="Meiryo UI" pitchFamily="50" charset="-128"/>
                <a:ea typeface="Meiryo UI" pitchFamily="50" charset="-128"/>
              </a:rPr>
              <a:t>の出展</a:t>
            </a:r>
            <a:r>
              <a:rPr lang="ja-JP" altLang="en-US" sz="1200" dirty="0">
                <a:latin typeface="Meiryo UI" pitchFamily="50" charset="-128"/>
                <a:ea typeface="Meiryo UI" pitchFamily="50" charset="-128"/>
              </a:rPr>
              <a:t>社</a:t>
            </a:r>
            <a:r>
              <a:rPr lang="ja-JP" altLang="ja-JP" sz="1200" dirty="0">
                <a:latin typeface="Meiryo UI" pitchFamily="50" charset="-128"/>
                <a:ea typeface="Meiryo UI" pitchFamily="50" charset="-128"/>
              </a:rPr>
              <a:t>を締切までに選定できない場合は、事務局が該当県からふさわしいと</a:t>
            </a:r>
            <a:endParaRPr lang="en-US" altLang="ja-JP" sz="1200" dirty="0">
              <a:latin typeface="Meiryo UI" pitchFamily="50" charset="-128"/>
              <a:ea typeface="Meiryo UI" pitchFamily="50" charset="-128"/>
            </a:endParaRPr>
          </a:p>
          <a:p>
            <a:pPr lvl="0"/>
            <a:r>
              <a:rPr lang="ja-JP" altLang="en-US" sz="1200" dirty="0">
                <a:latin typeface="Meiryo UI" pitchFamily="50" charset="-128"/>
                <a:ea typeface="Meiryo UI" pitchFamily="50" charset="-128"/>
              </a:rPr>
              <a:t>　　　</a:t>
            </a:r>
            <a:r>
              <a:rPr lang="ja-JP" altLang="ja-JP" sz="1200" dirty="0">
                <a:latin typeface="Meiryo UI" pitchFamily="50" charset="-128"/>
                <a:ea typeface="Meiryo UI" pitchFamily="50" charset="-128"/>
              </a:rPr>
              <a:t>思われる事業</a:t>
            </a:r>
            <a:r>
              <a:rPr lang="ja-JP" altLang="en-US" sz="1200" dirty="0">
                <a:latin typeface="Meiryo UI" pitchFamily="50" charset="-128"/>
                <a:ea typeface="Meiryo UI" pitchFamily="50" charset="-128"/>
              </a:rPr>
              <a:t>者</a:t>
            </a:r>
            <a:r>
              <a:rPr lang="ja-JP" altLang="ja-JP" sz="1200" dirty="0">
                <a:latin typeface="Meiryo UI" pitchFamily="50" charset="-128"/>
                <a:ea typeface="Meiryo UI" pitchFamily="50" charset="-128"/>
              </a:rPr>
              <a:t>を選定</a:t>
            </a:r>
            <a:r>
              <a:rPr lang="ja-JP" altLang="en-US" sz="1200" dirty="0">
                <a:latin typeface="Meiryo UI" pitchFamily="50" charset="-128"/>
                <a:ea typeface="Meiryo UI" pitchFamily="50" charset="-128"/>
              </a:rPr>
              <a:t>いたします。</a:t>
            </a:r>
            <a:endParaRPr lang="en-US" altLang="ja-JP" sz="1200" dirty="0">
              <a:latin typeface="Meiryo UI" pitchFamily="50" charset="-128"/>
              <a:ea typeface="Meiryo UI" pitchFamily="50" charset="-128"/>
            </a:endParaRPr>
          </a:p>
          <a:p>
            <a:pPr lvl="0"/>
            <a:r>
              <a:rPr lang="ja-JP" altLang="en-US" sz="1200" dirty="0">
                <a:latin typeface="Meiryo UI" pitchFamily="50" charset="-128"/>
                <a:ea typeface="Meiryo UI" pitchFamily="50" charset="-128"/>
              </a:rPr>
              <a:t>④</a:t>
            </a:r>
            <a:r>
              <a:rPr lang="ja-JP" altLang="ja-JP" sz="1200" dirty="0">
                <a:latin typeface="Meiryo UI" pitchFamily="50" charset="-128"/>
                <a:ea typeface="Meiryo UI" pitchFamily="50" charset="-128"/>
              </a:rPr>
              <a:t>募集締切は</a:t>
            </a:r>
            <a:r>
              <a:rPr lang="ja-JP" altLang="en-US" sz="1200" dirty="0">
                <a:latin typeface="Meiryo UI" pitchFamily="50" charset="-128"/>
                <a:ea typeface="Meiryo UI" pitchFamily="50" charset="-128"/>
              </a:rPr>
              <a:t>、</a:t>
            </a:r>
            <a:r>
              <a:rPr lang="en-US" altLang="ja-JP" sz="1200" u="sng" dirty="0">
                <a:latin typeface="Meiryo UI" pitchFamily="50" charset="-128"/>
                <a:ea typeface="Meiryo UI" pitchFamily="50" charset="-128"/>
              </a:rPr>
              <a:t>9</a:t>
            </a:r>
            <a:r>
              <a:rPr lang="ja-JP" altLang="ja-JP" sz="1200" u="sng" dirty="0">
                <a:latin typeface="Meiryo UI" pitchFamily="50" charset="-128"/>
                <a:ea typeface="Meiryo UI" pitchFamily="50" charset="-128"/>
              </a:rPr>
              <a:t>月</a:t>
            </a:r>
            <a:r>
              <a:rPr lang="en-US" altLang="ja-JP" sz="1200" u="sng" dirty="0" smtClean="0">
                <a:latin typeface="Meiryo UI" pitchFamily="50" charset="-128"/>
                <a:ea typeface="Meiryo UI" pitchFamily="50" charset="-128"/>
              </a:rPr>
              <a:t>12</a:t>
            </a:r>
            <a:r>
              <a:rPr lang="ja-JP" altLang="ja-JP" sz="1200" u="sng" dirty="0" smtClean="0">
                <a:latin typeface="Meiryo UI" pitchFamily="50" charset="-128"/>
                <a:ea typeface="Meiryo UI" pitchFamily="50" charset="-128"/>
              </a:rPr>
              <a:t>日（</a:t>
            </a:r>
            <a:r>
              <a:rPr lang="ja-JP" altLang="en-US" sz="1200" u="sng" dirty="0">
                <a:latin typeface="Meiryo UI" pitchFamily="50" charset="-128"/>
                <a:ea typeface="Meiryo UI" pitchFamily="50" charset="-128"/>
              </a:rPr>
              <a:t>木</a:t>
            </a:r>
            <a:r>
              <a:rPr lang="ja-JP" altLang="ja-JP" sz="1200" u="sng" dirty="0" smtClean="0">
                <a:latin typeface="Meiryo UI" pitchFamily="50" charset="-128"/>
                <a:ea typeface="Meiryo UI" pitchFamily="50" charset="-128"/>
              </a:rPr>
              <a:t>）</a:t>
            </a:r>
            <a:r>
              <a:rPr lang="en-US" altLang="ja-JP" sz="1200" u="sng" dirty="0" smtClean="0">
                <a:latin typeface="Meiryo UI" pitchFamily="50" charset="-128"/>
                <a:ea typeface="Meiryo UI" pitchFamily="50" charset="-128"/>
              </a:rPr>
              <a:t>17</a:t>
            </a:r>
            <a:r>
              <a:rPr lang="ja-JP" altLang="en-US" sz="1200" u="sng" dirty="0" smtClean="0">
                <a:latin typeface="Meiryo UI" pitchFamily="50" charset="-128"/>
                <a:ea typeface="Meiryo UI" pitchFamily="50" charset="-128"/>
              </a:rPr>
              <a:t>時県連必着</a:t>
            </a:r>
            <a:r>
              <a:rPr lang="ja-JP" altLang="en-US" sz="1200" dirty="0">
                <a:latin typeface="Meiryo UI" pitchFamily="50" charset="-128"/>
                <a:ea typeface="Meiryo UI" pitchFamily="50" charset="-128"/>
              </a:rPr>
              <a:t>となります</a:t>
            </a:r>
            <a:r>
              <a:rPr lang="ja-JP" altLang="en-US" sz="1200" dirty="0" smtClean="0">
                <a:latin typeface="Meiryo UI" pitchFamily="50" charset="-128"/>
                <a:ea typeface="Meiryo UI" pitchFamily="50" charset="-128"/>
              </a:rPr>
              <a:t>。</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⑤過去のグランプリ獲得者に関しましては</a:t>
            </a:r>
            <a:r>
              <a:rPr lang="en-US"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おやつランキング殿堂コーナー</a:t>
            </a:r>
            <a:r>
              <a:rPr lang="en-US"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へご出展していただきますので</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　　おやつランキングコーナー本体への出展はできません。</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　　昨年</a:t>
            </a:r>
            <a:r>
              <a:rPr lang="en-US" altLang="ja-JP" sz="1200" dirty="0">
                <a:latin typeface="Meiryo UI" pitchFamily="50" charset="-128"/>
                <a:ea typeface="Meiryo UI" pitchFamily="50" charset="-128"/>
              </a:rPr>
              <a:t>2</a:t>
            </a:r>
            <a:r>
              <a:rPr lang="ja-JP" altLang="en-US" sz="1200" dirty="0">
                <a:latin typeface="Meiryo UI" pitchFamily="50" charset="-128"/>
                <a:ea typeface="Meiryo UI" pitchFamily="50" charset="-128"/>
              </a:rPr>
              <a:t>位～</a:t>
            </a:r>
            <a:r>
              <a:rPr lang="en-US" altLang="ja-JP" sz="1200" dirty="0">
                <a:latin typeface="Meiryo UI" pitchFamily="50" charset="-128"/>
                <a:ea typeface="Meiryo UI" pitchFamily="50" charset="-128"/>
              </a:rPr>
              <a:t>10</a:t>
            </a:r>
            <a:r>
              <a:rPr lang="ja-JP" altLang="en-US" sz="1200" dirty="0">
                <a:latin typeface="Meiryo UI" pitchFamily="50" charset="-128"/>
                <a:ea typeface="Meiryo UI" pitchFamily="50" charset="-128"/>
              </a:rPr>
              <a:t>位にランクインされた事業者は、ランキングにノミネートしていない商品にてエントリーする</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　　ことで出展が可能となります。</a:t>
            </a:r>
            <a:endParaRPr lang="en-US" altLang="ja-JP" sz="1200" dirty="0">
              <a:latin typeface="Meiryo UI" pitchFamily="50" charset="-128"/>
              <a:ea typeface="Meiryo UI" pitchFamily="50" charset="-128"/>
            </a:endParaRPr>
          </a:p>
          <a:p>
            <a:endParaRPr kumimoji="1" lang="en-US" altLang="ja-JP" sz="1200" dirty="0">
              <a:latin typeface="Meiryo UI" pitchFamily="50" charset="-128"/>
              <a:ea typeface="Meiryo UI" pitchFamily="50" charset="-128"/>
            </a:endParaRPr>
          </a:p>
          <a:p>
            <a:pPr lvl="0"/>
            <a:r>
              <a:rPr lang="ja-JP" altLang="en-US" sz="1200" dirty="0">
                <a:latin typeface="Meiryo UI" pitchFamily="50" charset="-128"/>
                <a:ea typeface="Meiryo UI" pitchFamily="50" charset="-128"/>
              </a:rPr>
              <a:t>　　</a:t>
            </a:r>
            <a:r>
              <a:rPr lang="ja-JP" altLang="ja-JP" sz="1200" dirty="0">
                <a:latin typeface="Meiryo UI" pitchFamily="50" charset="-128"/>
                <a:ea typeface="Meiryo UI" pitchFamily="50" charset="-128"/>
              </a:rPr>
              <a:t>おやつに該当する商品を例示</a:t>
            </a:r>
            <a:r>
              <a:rPr lang="en-US" altLang="ja-JP" sz="1200" dirty="0">
                <a:latin typeface="Meiryo UI" pitchFamily="50" charset="-128"/>
                <a:ea typeface="Meiryo UI" pitchFamily="50" charset="-128"/>
              </a:rPr>
              <a:t>(</a:t>
            </a:r>
            <a:r>
              <a:rPr lang="ja-JP" altLang="ja-JP" sz="1200" dirty="0">
                <a:latin typeface="Meiryo UI" pitchFamily="50" charset="-128"/>
                <a:ea typeface="Meiryo UI" pitchFamily="50" charset="-128"/>
              </a:rPr>
              <a:t>和菓子、洋菓子や、おやきなど</a:t>
            </a:r>
            <a:r>
              <a:rPr lang="en-US" altLang="ja-JP" sz="1200" dirty="0">
                <a:latin typeface="Meiryo UI" pitchFamily="50" charset="-128"/>
                <a:ea typeface="Meiryo UI" pitchFamily="50" charset="-128"/>
              </a:rPr>
              <a:t>)</a:t>
            </a:r>
            <a:r>
              <a:rPr lang="ja-JP" altLang="ja-JP" sz="1200" dirty="0">
                <a:latin typeface="Meiryo UI" pitchFamily="50" charset="-128"/>
                <a:ea typeface="Meiryo UI" pitchFamily="50" charset="-128"/>
              </a:rPr>
              <a:t>すると以下の通</a:t>
            </a:r>
            <a:r>
              <a:rPr lang="ja-JP" altLang="en-US" sz="1200" dirty="0">
                <a:latin typeface="Meiryo UI" pitchFamily="50" charset="-128"/>
                <a:ea typeface="Meiryo UI" pitchFamily="50" charset="-128"/>
              </a:rPr>
              <a:t>りです。</a:t>
            </a:r>
            <a:endParaRPr lang="en-US" altLang="ja-JP" sz="1200" dirty="0">
              <a:latin typeface="Meiryo UI" pitchFamily="50" charset="-128"/>
              <a:ea typeface="Meiryo UI" pitchFamily="50" charset="-128"/>
            </a:endParaRPr>
          </a:p>
          <a:p>
            <a:r>
              <a:rPr lang="ja-JP" altLang="en-US" sz="1200" dirty="0">
                <a:latin typeface="Meiryo UI" pitchFamily="50" charset="-128"/>
                <a:ea typeface="Meiryo UI" pitchFamily="50" charset="-128"/>
              </a:rPr>
              <a:t>　　</a:t>
            </a:r>
            <a:r>
              <a:rPr lang="ja-JP" altLang="ja-JP" sz="1200" dirty="0">
                <a:latin typeface="Meiryo UI" pitchFamily="50" charset="-128"/>
                <a:ea typeface="Meiryo UI" pitchFamily="50" charset="-128"/>
              </a:rPr>
              <a:t>例</a:t>
            </a:r>
            <a:r>
              <a:rPr lang="ja-JP" altLang="en-US" sz="1200" dirty="0">
                <a:latin typeface="Meiryo UI" pitchFamily="50" charset="-128"/>
                <a:ea typeface="Meiryo UI" pitchFamily="50" charset="-128"/>
              </a:rPr>
              <a:t>）</a:t>
            </a:r>
            <a:r>
              <a:rPr lang="ja-JP" altLang="ja-JP" sz="1200" dirty="0">
                <a:latin typeface="Meiryo UI" pitchFamily="50" charset="-128"/>
                <a:ea typeface="Meiryo UI" pitchFamily="50" charset="-128"/>
              </a:rPr>
              <a:t>和菓子：まんじゅう、団子、羊羹、カステラ、かりんとう、</a:t>
            </a:r>
            <a:r>
              <a:rPr lang="ja-JP" altLang="ja-JP" sz="1200" dirty="0" err="1">
                <a:latin typeface="Meiryo UI" pitchFamily="50" charset="-128"/>
                <a:ea typeface="Meiryo UI" pitchFamily="50" charset="-128"/>
              </a:rPr>
              <a:t>どら</a:t>
            </a:r>
            <a:r>
              <a:rPr lang="ja-JP" altLang="ja-JP" sz="1200" dirty="0">
                <a:latin typeface="Meiryo UI" pitchFamily="50" charset="-128"/>
                <a:ea typeface="Meiryo UI" pitchFamily="50" charset="-128"/>
              </a:rPr>
              <a:t>焼きなど</a:t>
            </a:r>
          </a:p>
          <a:p>
            <a:r>
              <a:rPr lang="ja-JP" altLang="en-US" sz="1200" dirty="0">
                <a:latin typeface="Meiryo UI" pitchFamily="50" charset="-128"/>
                <a:ea typeface="Meiryo UI" pitchFamily="50" charset="-128"/>
              </a:rPr>
              <a:t>　　　　　</a:t>
            </a:r>
            <a:r>
              <a:rPr lang="ja-JP" altLang="ja-JP" sz="1200" dirty="0">
                <a:latin typeface="Meiryo UI" pitchFamily="50" charset="-128"/>
                <a:ea typeface="Meiryo UI" pitchFamily="50" charset="-128"/>
              </a:rPr>
              <a:t>洋菓子：ケーキ、プリン、シュークリーム、ドーナツ、アイスクリームなど</a:t>
            </a:r>
          </a:p>
          <a:p>
            <a:r>
              <a:rPr lang="ja-JP" altLang="en-US" sz="1200" dirty="0">
                <a:latin typeface="Meiryo UI" pitchFamily="50" charset="-128"/>
                <a:ea typeface="Meiryo UI" pitchFamily="50" charset="-128"/>
              </a:rPr>
              <a:t>　　　　　</a:t>
            </a:r>
            <a:r>
              <a:rPr lang="ja-JP" altLang="ja-JP" sz="1200" dirty="0">
                <a:latin typeface="Meiryo UI" pitchFamily="50" charset="-128"/>
                <a:ea typeface="Meiryo UI" pitchFamily="50" charset="-128"/>
              </a:rPr>
              <a:t>その他：おやき、角煮まんじゅう、肉</a:t>
            </a:r>
            <a:r>
              <a:rPr lang="ja-JP" altLang="ja-JP" sz="1200" dirty="0" err="1">
                <a:latin typeface="Meiryo UI" pitchFamily="50" charset="-128"/>
                <a:ea typeface="Meiryo UI" pitchFamily="50" charset="-128"/>
              </a:rPr>
              <a:t>まん</a:t>
            </a:r>
            <a:r>
              <a:rPr lang="ja-JP" altLang="ja-JP" sz="1200" dirty="0">
                <a:latin typeface="Meiryo UI" pitchFamily="50" charset="-128"/>
                <a:ea typeface="Meiryo UI" pitchFamily="50" charset="-128"/>
              </a:rPr>
              <a:t>、コロッケなど</a:t>
            </a:r>
            <a:endParaRPr lang="en-US" altLang="ja-JP" sz="1200" dirty="0">
              <a:latin typeface="Meiryo UI" pitchFamily="50" charset="-128"/>
              <a:ea typeface="Meiryo UI" pitchFamily="50" charset="-128"/>
            </a:endParaRPr>
          </a:p>
          <a:p>
            <a:r>
              <a:rPr lang="en-US" altLang="ja-JP" sz="1200" dirty="0">
                <a:latin typeface="Meiryo UI" pitchFamily="50" charset="-128"/>
                <a:ea typeface="Meiryo UI" pitchFamily="50" charset="-128"/>
              </a:rPr>
              <a:t>          </a:t>
            </a:r>
            <a:r>
              <a:rPr lang="ja-JP" altLang="en-US" sz="1200" dirty="0">
                <a:latin typeface="Meiryo UI" pitchFamily="50" charset="-128"/>
                <a:ea typeface="Meiryo UI" pitchFamily="50" charset="-128"/>
              </a:rPr>
              <a:t>話題の商品</a:t>
            </a:r>
            <a:r>
              <a:rPr lang="ja-JP" altLang="ja-JP" sz="1200" dirty="0">
                <a:latin typeface="Meiryo UI" pitchFamily="50" charset="-128"/>
                <a:ea typeface="Meiryo UI" pitchFamily="50" charset="-128"/>
              </a:rPr>
              <a:t>：</a:t>
            </a:r>
            <a:r>
              <a:rPr lang="ja-JP" altLang="en-US" sz="1200" dirty="0">
                <a:latin typeface="Meiryo UI" pitchFamily="50" charset="-128"/>
                <a:ea typeface="Meiryo UI" pitchFamily="50" charset="-128"/>
              </a:rPr>
              <a:t>かき氷、パンケーキ、サンドウィッチ</a:t>
            </a:r>
            <a:endParaRPr lang="en-US" altLang="ja-JP" sz="1200" dirty="0">
              <a:latin typeface="Meiryo UI" pitchFamily="50" charset="-128"/>
              <a:ea typeface="Meiryo UI" pitchFamily="50" charset="-128"/>
            </a:endParaRPr>
          </a:p>
        </p:txBody>
      </p:sp>
      <p:sp>
        <p:nvSpPr>
          <p:cNvPr id="8" name="テキスト ボックス 7"/>
          <p:cNvSpPr txBox="1"/>
          <p:nvPr/>
        </p:nvSpPr>
        <p:spPr>
          <a:xfrm>
            <a:off x="432048" y="4005803"/>
            <a:ext cx="6425952" cy="3108543"/>
          </a:xfrm>
          <a:prstGeom prst="rect">
            <a:avLst/>
          </a:prstGeom>
          <a:noFill/>
        </p:spPr>
        <p:txBody>
          <a:bodyPr wrap="square" rtlCol="0">
            <a:spAutoFit/>
          </a:bodyPr>
          <a:lstStyle/>
          <a:p>
            <a:pPr algn="ctr"/>
            <a:r>
              <a:rPr lang="en-US" altLang="ja-JP" sz="1400" b="1" dirty="0">
                <a:latin typeface="Meiryo UI" pitchFamily="50" charset="-128"/>
                <a:ea typeface="Meiryo UI" pitchFamily="50" charset="-128"/>
              </a:rPr>
              <a:t>【</a:t>
            </a:r>
            <a:r>
              <a:rPr lang="ja-JP" altLang="en-US" sz="1400" b="1" dirty="0">
                <a:latin typeface="Meiryo UI" pitchFamily="50" charset="-128"/>
                <a:ea typeface="Meiryo UI" pitchFamily="50" charset="-128"/>
              </a:rPr>
              <a:t>実施概要</a:t>
            </a:r>
            <a:r>
              <a:rPr lang="en-US" altLang="ja-JP" sz="1400" b="1" dirty="0">
                <a:latin typeface="Meiryo UI" pitchFamily="50" charset="-128"/>
                <a:ea typeface="Meiryo UI" pitchFamily="50" charset="-128"/>
              </a:rPr>
              <a:t>】</a:t>
            </a:r>
          </a:p>
          <a:p>
            <a:pPr algn="ctr"/>
            <a:endParaRPr lang="en-US" altLang="ja-JP" sz="1400" b="1" dirty="0">
              <a:latin typeface="Meiryo UI" pitchFamily="50" charset="-128"/>
              <a:ea typeface="Meiryo UI" pitchFamily="50" charset="-128"/>
            </a:endParaRPr>
          </a:p>
          <a:p>
            <a:r>
              <a:rPr lang="ja-JP" altLang="en-US" sz="1200" dirty="0">
                <a:latin typeface="Meiryo UI" pitchFamily="50" charset="-128"/>
                <a:ea typeface="Meiryo UI" pitchFamily="50" charset="-128"/>
                <a:cs typeface="ヒラギノ角ゴ Pro W3"/>
              </a:rPr>
              <a:t>投票期間：令和元年</a:t>
            </a:r>
            <a:r>
              <a:rPr lang="en-US" altLang="ja-JP" sz="1200" dirty="0">
                <a:latin typeface="Meiryo UI" pitchFamily="50" charset="-128"/>
                <a:ea typeface="Meiryo UI" pitchFamily="50" charset="-128"/>
                <a:cs typeface="ヒラギノ角ゴ Pro W3"/>
              </a:rPr>
              <a:t>11</a:t>
            </a:r>
            <a:r>
              <a:rPr lang="ja-JP" altLang="en-US" sz="1200" dirty="0">
                <a:latin typeface="Meiryo UI" pitchFamily="50" charset="-128"/>
                <a:ea typeface="Meiryo UI" pitchFamily="50" charset="-128"/>
                <a:cs typeface="ヒラギノ角ゴ Pro W3"/>
              </a:rPr>
              <a:t>月</a:t>
            </a:r>
            <a:r>
              <a:rPr lang="en-US" altLang="ja-JP" sz="1200" dirty="0">
                <a:latin typeface="Meiryo UI" pitchFamily="50" charset="-128"/>
                <a:ea typeface="Meiryo UI" pitchFamily="50" charset="-128"/>
                <a:cs typeface="ヒラギノ角ゴ Pro W3"/>
              </a:rPr>
              <a:t>22</a:t>
            </a:r>
            <a:r>
              <a:rPr lang="ja-JP" altLang="en-US" sz="1200" dirty="0">
                <a:latin typeface="Meiryo UI" pitchFamily="50" charset="-128"/>
                <a:ea typeface="Meiryo UI" pitchFamily="50" charset="-128"/>
                <a:cs typeface="ヒラギノ角ゴ Pro W3"/>
              </a:rPr>
              <a:t>日（金）～</a:t>
            </a:r>
            <a:r>
              <a:rPr lang="en-US" altLang="ja-JP" sz="1200" dirty="0">
                <a:latin typeface="Meiryo UI" pitchFamily="50" charset="-128"/>
                <a:ea typeface="Meiryo UI" pitchFamily="50" charset="-128"/>
                <a:cs typeface="ヒラギノ角ゴ Pro W3"/>
              </a:rPr>
              <a:t>24</a:t>
            </a:r>
            <a:r>
              <a:rPr lang="ja-JP" altLang="en-US" sz="1200" dirty="0">
                <a:latin typeface="Meiryo UI" pitchFamily="50" charset="-128"/>
                <a:ea typeface="Meiryo UI" pitchFamily="50" charset="-128"/>
                <a:cs typeface="ヒラギノ角ゴ Pro W3"/>
              </a:rPr>
              <a:t>日（日）</a:t>
            </a:r>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投票時間：オープン期間中（最終日のみ</a:t>
            </a:r>
            <a:r>
              <a:rPr lang="en-US" altLang="ja-JP" sz="1200" dirty="0">
                <a:latin typeface="Meiryo UI" pitchFamily="50" charset="-128"/>
                <a:ea typeface="Meiryo UI" pitchFamily="50" charset="-128"/>
                <a:cs typeface="ヒラギノ角ゴ Pro W3"/>
              </a:rPr>
              <a:t>15</a:t>
            </a:r>
            <a:r>
              <a:rPr lang="ja-JP" altLang="en-US" sz="1200" dirty="0">
                <a:latin typeface="Meiryo UI" pitchFamily="50" charset="-128"/>
                <a:ea typeface="Meiryo UI" pitchFamily="50" charset="-128"/>
                <a:cs typeface="ヒラギノ角ゴ Pro W3"/>
              </a:rPr>
              <a:t>：</a:t>
            </a:r>
            <a:r>
              <a:rPr lang="en-US" altLang="ja-JP" sz="1200" dirty="0">
                <a:latin typeface="Meiryo UI" pitchFamily="50" charset="-128"/>
                <a:ea typeface="Meiryo UI" pitchFamily="50" charset="-128"/>
                <a:cs typeface="ヒラギノ角ゴ Pro W3"/>
              </a:rPr>
              <a:t>00</a:t>
            </a:r>
            <a:r>
              <a:rPr lang="ja-JP" altLang="en-US" sz="1200" dirty="0">
                <a:latin typeface="Meiryo UI" pitchFamily="50" charset="-128"/>
                <a:ea typeface="Meiryo UI" pitchFamily="50" charset="-128"/>
                <a:cs typeface="ヒラギノ角ゴ Pro W3"/>
              </a:rPr>
              <a:t>まで）</a:t>
            </a:r>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投票対象：「ご当地おやつ」ノミネート数：</a:t>
            </a:r>
            <a:r>
              <a:rPr lang="en-US" altLang="ja-JP" sz="1200" dirty="0">
                <a:latin typeface="Meiryo UI" pitchFamily="50" charset="-128"/>
                <a:ea typeface="Meiryo UI" pitchFamily="50" charset="-128"/>
                <a:cs typeface="ヒラギノ角ゴ Pro W3"/>
              </a:rPr>
              <a:t>47</a:t>
            </a:r>
            <a:r>
              <a:rPr lang="ja-JP" altLang="en-US" sz="1200" dirty="0">
                <a:latin typeface="Meiryo UI" pitchFamily="50" charset="-128"/>
                <a:ea typeface="Meiryo UI" pitchFamily="50" charset="-128"/>
                <a:cs typeface="ヒラギノ角ゴ Pro W3"/>
              </a:rPr>
              <a:t>品（各県</a:t>
            </a:r>
            <a:r>
              <a:rPr lang="en-US" altLang="ja-JP" sz="1200" dirty="0">
                <a:latin typeface="Meiryo UI" pitchFamily="50" charset="-128"/>
                <a:ea typeface="Meiryo UI" pitchFamily="50" charset="-128"/>
                <a:cs typeface="ヒラギノ角ゴ Pro W3"/>
              </a:rPr>
              <a:t>1</a:t>
            </a:r>
            <a:r>
              <a:rPr lang="ja-JP" altLang="en-US" sz="1200" dirty="0">
                <a:latin typeface="Meiryo UI" pitchFamily="50" charset="-128"/>
                <a:ea typeface="Meiryo UI" pitchFamily="50" charset="-128"/>
                <a:cs typeface="ヒラギノ角ゴ Pro W3"/>
              </a:rPr>
              <a:t>品とする）</a:t>
            </a:r>
            <a:endParaRPr lang="en-US" altLang="ja-JP" sz="1200" dirty="0">
              <a:latin typeface="Meiryo UI" pitchFamily="50" charset="-128"/>
              <a:ea typeface="Meiryo UI" pitchFamily="50" charset="-128"/>
              <a:cs typeface="ヒラギノ角ゴ Pro W3"/>
            </a:endParaRPr>
          </a:p>
          <a:p>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投票場所：会場内投票スペース（展示ホール</a:t>
            </a:r>
            <a:r>
              <a:rPr lang="en-US" altLang="ja-JP" sz="1200" dirty="0">
                <a:latin typeface="Meiryo UI" pitchFamily="50" charset="-128"/>
                <a:ea typeface="Meiryo UI" pitchFamily="50" charset="-128"/>
                <a:cs typeface="ヒラギノ角ゴ Pro W3"/>
              </a:rPr>
              <a:t>B</a:t>
            </a:r>
            <a:r>
              <a:rPr lang="ja-JP" altLang="en-US" sz="1200" dirty="0">
                <a:latin typeface="Meiryo UI" pitchFamily="50" charset="-128"/>
                <a:ea typeface="Meiryo UI" pitchFamily="50" charset="-128"/>
                <a:cs typeface="ヒラギノ角ゴ Pro W3"/>
              </a:rPr>
              <a:t>エントランス）</a:t>
            </a:r>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　　　　　　　</a:t>
            </a:r>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ノミネート商品ＰＲ方法：ブース内において「ご当地おやつ」ノミネート商品を明確にする為当地おやつ</a:t>
            </a:r>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　　　　　　　　　　　　　　　　コーナーのロゴ入りキャプションを各社に</a:t>
            </a:r>
            <a:r>
              <a:rPr lang="en-US" altLang="ja-JP" sz="1200" dirty="0">
                <a:latin typeface="Meiryo UI" pitchFamily="50" charset="-128"/>
                <a:ea typeface="Meiryo UI" pitchFamily="50" charset="-128"/>
                <a:cs typeface="ヒラギノ角ゴ Pro W3"/>
              </a:rPr>
              <a:t>1</a:t>
            </a:r>
            <a:r>
              <a:rPr lang="ja-JP" altLang="en-US" sz="1200" dirty="0">
                <a:latin typeface="Meiryo UI" pitchFamily="50" charset="-128"/>
                <a:ea typeface="Meiryo UI" pitchFamily="50" charset="-128"/>
                <a:cs typeface="ヒラギノ角ゴ Pro W3"/>
              </a:rPr>
              <a:t>枚配布。</a:t>
            </a:r>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　　　　　　　　　　　　　　　　</a:t>
            </a:r>
            <a:r>
              <a:rPr lang="en-US" altLang="ja-JP" sz="1200" dirty="0">
                <a:latin typeface="Meiryo UI" pitchFamily="50" charset="-128"/>
                <a:ea typeface="Meiryo UI" pitchFamily="50" charset="-128"/>
                <a:cs typeface="ヒラギノ角ゴ Pro W3"/>
              </a:rPr>
              <a:t>※</a:t>
            </a:r>
            <a:r>
              <a:rPr lang="ja-JP" altLang="en-US" sz="1200" dirty="0">
                <a:latin typeface="Meiryo UI" pitchFamily="50" charset="-128"/>
                <a:ea typeface="Meiryo UI" pitchFamily="50" charset="-128"/>
                <a:cs typeface="ヒラギノ角ゴ Pro W3"/>
              </a:rPr>
              <a:t>ノミネート商品と共に陳列。</a:t>
            </a:r>
            <a:r>
              <a:rPr lang="en-US" altLang="ja-JP" sz="1200" dirty="0">
                <a:latin typeface="Meiryo UI" pitchFamily="50" charset="-128"/>
                <a:ea typeface="Meiryo UI" pitchFamily="50" charset="-128"/>
                <a:cs typeface="ヒラギノ角ゴ Pro W3"/>
              </a:rPr>
              <a:t> ※</a:t>
            </a:r>
            <a:r>
              <a:rPr lang="ja-JP" altLang="en-US" sz="1200" dirty="0">
                <a:latin typeface="Meiryo UI" pitchFamily="50" charset="-128"/>
                <a:ea typeface="Meiryo UI" pitchFamily="50" charset="-128"/>
                <a:cs typeface="ヒラギノ角ゴ Pro W3"/>
              </a:rPr>
              <a:t>自立式、サイズ</a:t>
            </a:r>
            <a:r>
              <a:rPr lang="en-US" altLang="ja-JP" sz="1200" dirty="0">
                <a:latin typeface="Meiryo UI" pitchFamily="50" charset="-128"/>
                <a:ea typeface="Meiryo UI" pitchFamily="50" charset="-128"/>
                <a:cs typeface="ヒラギノ角ゴ Pro W3"/>
              </a:rPr>
              <a:t>W100mm×H130mm</a:t>
            </a:r>
          </a:p>
          <a:p>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投票方法：投票者（来場者）が</a:t>
            </a:r>
            <a:r>
              <a:rPr lang="en-US" altLang="ja-JP" sz="1200" dirty="0">
                <a:latin typeface="Meiryo UI" pitchFamily="50" charset="-128"/>
                <a:ea typeface="Meiryo UI" pitchFamily="50" charset="-128"/>
                <a:cs typeface="ヒラギノ角ゴ Pro W3"/>
              </a:rPr>
              <a:t>QR</a:t>
            </a:r>
            <a:r>
              <a:rPr lang="ja-JP" altLang="en-US" sz="1200" dirty="0">
                <a:latin typeface="Meiryo UI" pitchFamily="50" charset="-128"/>
                <a:ea typeface="Meiryo UI" pitchFamily="50" charset="-128"/>
                <a:cs typeface="ヒラギノ角ゴ Pro W3"/>
              </a:rPr>
              <a:t>コードからスマホで投票を行うシステムを導入（予定）</a:t>
            </a:r>
            <a:endParaRPr lang="en-US" altLang="ja-JP" sz="1200" dirty="0">
              <a:latin typeface="Meiryo UI" pitchFamily="50" charset="-128"/>
              <a:ea typeface="Meiryo UI" pitchFamily="50" charset="-128"/>
              <a:cs typeface="ヒラギノ角ゴ Pro W3"/>
            </a:endParaRPr>
          </a:p>
          <a:p>
            <a:r>
              <a:rPr lang="ja-JP" altLang="en-US" sz="1200" dirty="0">
                <a:latin typeface="Meiryo UI" pitchFamily="50" charset="-128"/>
                <a:ea typeface="Meiryo UI" pitchFamily="50" charset="-128"/>
                <a:cs typeface="ヒラギノ角ゴ Pro W3"/>
              </a:rPr>
              <a:t>　　　　　　（投票の途中結果と最終結果発表を掲示、</a:t>
            </a:r>
            <a:r>
              <a:rPr lang="en-US" altLang="ja-JP" sz="1200" dirty="0">
                <a:latin typeface="Meiryo UI" pitchFamily="50" charset="-128"/>
                <a:ea typeface="Meiryo UI" pitchFamily="50" charset="-128"/>
                <a:cs typeface="ヒラギノ角ゴ Pro W3"/>
              </a:rPr>
              <a:t>1</a:t>
            </a:r>
            <a:r>
              <a:rPr lang="ja-JP" altLang="en-US" sz="1200" dirty="0">
                <a:latin typeface="Meiryo UI" pitchFamily="50" charset="-128"/>
                <a:ea typeface="Meiryo UI" pitchFamily="50" charset="-128"/>
                <a:cs typeface="ヒラギノ角ゴ Pro W3"/>
              </a:rPr>
              <a:t>～</a:t>
            </a:r>
            <a:r>
              <a:rPr lang="en-US" altLang="ja-JP" sz="1200" dirty="0">
                <a:latin typeface="Meiryo UI" pitchFamily="50" charset="-128"/>
                <a:ea typeface="Meiryo UI" pitchFamily="50" charset="-128"/>
                <a:cs typeface="ヒラギノ角ゴ Pro W3"/>
              </a:rPr>
              <a:t>5</a:t>
            </a:r>
            <a:r>
              <a:rPr lang="ja-JP" altLang="en-US" sz="1200" dirty="0">
                <a:latin typeface="Meiryo UI" pitchFamily="50" charset="-128"/>
                <a:ea typeface="Meiryo UI" pitchFamily="50" charset="-128"/>
                <a:cs typeface="ヒラギノ角ゴ Pro W3"/>
              </a:rPr>
              <a:t>位にランクインした「ご当地おやつ」を発表）</a:t>
            </a:r>
            <a:endParaRPr lang="en-US" altLang="ja-JP" sz="1200" dirty="0">
              <a:latin typeface="Meiryo UI" pitchFamily="50" charset="-128"/>
              <a:ea typeface="Meiryo UI" pitchFamily="50" charset="-128"/>
              <a:cs typeface="ヒラギノ角ゴ Pro W3"/>
            </a:endParaRPr>
          </a:p>
          <a:p>
            <a:endParaRPr lang="en-US" altLang="ja-JP" sz="1200" dirty="0">
              <a:latin typeface="Meiryo UI" pitchFamily="50" charset="-128"/>
              <a:ea typeface="Meiryo UI" pitchFamily="50" charset="-128"/>
              <a:cs typeface="ヒラギノ角ゴ Pro W3"/>
            </a:endParaRPr>
          </a:p>
          <a:p>
            <a:r>
              <a:rPr lang="en-US" altLang="ja-JP" sz="1200" b="1" dirty="0">
                <a:latin typeface="Meiryo UI" pitchFamily="50" charset="-128"/>
                <a:ea typeface="Meiryo UI" pitchFamily="50" charset="-128"/>
                <a:cs typeface="ヒラギノ角ゴ Pro W3"/>
              </a:rPr>
              <a:t>※</a:t>
            </a:r>
            <a:r>
              <a:rPr lang="ja-JP" altLang="en-US" sz="1200" b="1" dirty="0">
                <a:latin typeface="Meiryo UI" pitchFamily="50" charset="-128"/>
                <a:ea typeface="Meiryo UI" pitchFamily="50" charset="-128"/>
                <a:cs typeface="ヒラギノ角ゴ Pro W3"/>
              </a:rPr>
              <a:t>注意　行き過ぎた投票誘導行為があった場合事務局判断で投票無効とする場合があります。</a:t>
            </a:r>
            <a:endParaRPr lang="en-US" altLang="ja-JP" sz="1200" b="1" dirty="0">
              <a:latin typeface="Meiryo UI" pitchFamily="50" charset="-128"/>
              <a:ea typeface="Meiryo UI" pitchFamily="50" charset="-128"/>
              <a:cs typeface="ヒラギノ角ゴ Pro W3"/>
            </a:endParaRPr>
          </a:p>
        </p:txBody>
      </p:sp>
      <p:grpSp>
        <p:nvGrpSpPr>
          <p:cNvPr id="2" name="グループ化 19"/>
          <p:cNvGrpSpPr>
            <a:grpSpLocks/>
          </p:cNvGrpSpPr>
          <p:nvPr/>
        </p:nvGrpSpPr>
        <p:grpSpPr bwMode="auto">
          <a:xfrm>
            <a:off x="5085184" y="4140531"/>
            <a:ext cx="1440160" cy="1310954"/>
            <a:chOff x="5143500" y="7340598"/>
            <a:chExt cx="1714500" cy="1868653"/>
          </a:xfrm>
        </p:grpSpPr>
        <p:grpSp>
          <p:nvGrpSpPr>
            <p:cNvPr id="3" name="グループ化 9"/>
            <p:cNvGrpSpPr>
              <a:grpSpLocks/>
            </p:cNvGrpSpPr>
            <p:nvPr/>
          </p:nvGrpSpPr>
          <p:grpSpPr bwMode="auto">
            <a:xfrm>
              <a:off x="5375277" y="7340598"/>
              <a:ext cx="1214438" cy="1539619"/>
              <a:chOff x="1843025" y="7129014"/>
              <a:chExt cx="1214429" cy="1540247"/>
            </a:xfrm>
          </p:grpSpPr>
          <p:sp>
            <p:nvSpPr>
              <p:cNvPr id="12" name="正方形/長方形 11"/>
              <p:cNvSpPr/>
              <p:nvPr/>
            </p:nvSpPr>
            <p:spPr>
              <a:xfrm>
                <a:off x="1879537" y="7129014"/>
                <a:ext cx="1142992" cy="143756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3" name="Picture 2"/>
              <p:cNvPicPr>
                <a:picLocks noChangeAspect="1" noChangeArrowheads="1"/>
              </p:cNvPicPr>
              <p:nvPr/>
            </p:nvPicPr>
            <p:blipFill>
              <a:blip r:embed="rId2" cstate="print"/>
              <a:srcRect/>
              <a:stretch>
                <a:fillRect/>
              </a:stretch>
            </p:blipFill>
            <p:spPr bwMode="auto">
              <a:xfrm>
                <a:off x="1949490" y="7215204"/>
                <a:ext cx="1000699" cy="1146012"/>
              </a:xfrm>
              <a:prstGeom prst="rect">
                <a:avLst/>
              </a:prstGeom>
              <a:noFill/>
              <a:ln w="9525">
                <a:noFill/>
                <a:miter lim="800000"/>
                <a:headEnd/>
                <a:tailEnd/>
              </a:ln>
            </p:spPr>
          </p:pic>
          <p:sp>
            <p:nvSpPr>
              <p:cNvPr id="14" name="正方形/長方形 13"/>
              <p:cNvSpPr/>
              <p:nvPr/>
            </p:nvSpPr>
            <p:spPr>
              <a:xfrm>
                <a:off x="1843025" y="8367512"/>
                <a:ext cx="1214429" cy="301749"/>
              </a:xfrm>
              <a:prstGeom prst="rect">
                <a:avLst/>
              </a:prstGeom>
              <a:ln>
                <a:noFill/>
              </a:ln>
            </p:spPr>
            <p:txBody>
              <a:bodyPr>
                <a:spAutoFit/>
              </a:bodyPr>
              <a:lstStyle/>
              <a:p>
                <a:pPr algn="ctr" fontAlgn="auto">
                  <a:spcBef>
                    <a:spcPts val="0"/>
                  </a:spcBef>
                  <a:spcAft>
                    <a:spcPts val="0"/>
                  </a:spcAft>
                  <a:defRPr/>
                </a:pPr>
                <a:r>
                  <a:rPr lang="ja-JP" altLang="en-US" sz="400" dirty="0">
                    <a:solidFill>
                      <a:schemeClr val="bg1">
                        <a:lumMod val="50000"/>
                      </a:schemeClr>
                    </a:solidFill>
                    <a:latin typeface="ヒラギノ角ゴ Pro W3" pitchFamily="34" charset="-128"/>
                    <a:ea typeface="ヒラギノ角ゴ Pro W3" pitchFamily="34" charset="-128"/>
                  </a:rPr>
                  <a:t>ノミネート商品</a:t>
                </a:r>
                <a:endParaRPr lang="en-US" altLang="ja-JP" sz="400" dirty="0">
                  <a:solidFill>
                    <a:schemeClr val="bg1">
                      <a:lumMod val="50000"/>
                    </a:schemeClr>
                  </a:solidFill>
                  <a:latin typeface="ヒラギノ角ゴ Pro W3" pitchFamily="34" charset="-128"/>
                  <a:ea typeface="ヒラギノ角ゴ Pro W3" pitchFamily="34" charset="-128"/>
                </a:endParaRPr>
              </a:p>
            </p:txBody>
          </p:sp>
        </p:grpSp>
        <p:sp>
          <p:nvSpPr>
            <p:cNvPr id="11" name="正方形/長方形 10"/>
            <p:cNvSpPr>
              <a:spLocks noChangeArrowheads="1"/>
            </p:cNvSpPr>
            <p:nvPr/>
          </p:nvSpPr>
          <p:spPr bwMode="auto">
            <a:xfrm>
              <a:off x="5143500" y="8880220"/>
              <a:ext cx="1714500" cy="329031"/>
            </a:xfrm>
            <a:prstGeom prst="rect">
              <a:avLst/>
            </a:prstGeom>
            <a:noFill/>
            <a:ln w="9525">
              <a:noFill/>
              <a:miter lim="800000"/>
              <a:headEnd/>
              <a:tailEnd/>
            </a:ln>
          </p:spPr>
          <p:txBody>
            <a:bodyPr>
              <a:spAutoFit/>
            </a:bodyPr>
            <a:lstStyle/>
            <a:p>
              <a:pPr algn="ctr">
                <a:defRPr/>
              </a:pPr>
              <a:r>
                <a:rPr lang="en-US" altLang="ja-JP" sz="900" dirty="0">
                  <a:latin typeface="Meiryo UI" pitchFamily="50" charset="-128"/>
                  <a:ea typeface="Meiryo UI" pitchFamily="50" charset="-128"/>
                  <a:cs typeface="ヒラギノ角ゴ Pro W3"/>
                </a:rPr>
                <a:t>※</a:t>
              </a:r>
              <a:r>
                <a:rPr lang="ja-JP" altLang="en-US" sz="900" dirty="0">
                  <a:latin typeface="Meiryo UI" pitchFamily="50" charset="-128"/>
                  <a:ea typeface="Meiryo UI" pitchFamily="50" charset="-128"/>
                  <a:cs typeface="ヒラギノ角ゴ Pro W3"/>
                </a:rPr>
                <a:t>キャプションイメージ</a:t>
              </a:r>
              <a:endParaRPr lang="en-US" altLang="ja-JP" sz="900" dirty="0">
                <a:latin typeface="Meiryo UI" pitchFamily="50" charset="-128"/>
                <a:ea typeface="Meiryo UI" pitchFamily="50" charset="-128"/>
                <a:cs typeface="ヒラギノ角ゴ Pro W3"/>
              </a:endParaRPr>
            </a:p>
          </p:txBody>
        </p:sp>
      </p:grpSp>
      <p:pic>
        <p:nvPicPr>
          <p:cNvPr id="16" name="Picture 7"/>
          <p:cNvPicPr>
            <a:picLocks noChangeAspect="1" noChangeArrowheads="1"/>
          </p:cNvPicPr>
          <p:nvPr/>
        </p:nvPicPr>
        <p:blipFill>
          <a:blip r:embed="rId3" cstate="print"/>
          <a:srcRect/>
          <a:stretch>
            <a:fillRect/>
          </a:stretch>
        </p:blipFill>
        <p:spPr bwMode="auto">
          <a:xfrm>
            <a:off x="0" y="0"/>
            <a:ext cx="1008112" cy="806404"/>
          </a:xfrm>
          <a:prstGeom prst="rect">
            <a:avLst/>
          </a:prstGeom>
          <a:noFill/>
          <a:ln w="9525">
            <a:noFill/>
            <a:miter lim="800000"/>
            <a:headEnd/>
            <a:tailEnd/>
          </a:ln>
        </p:spPr>
      </p:pic>
      <p:sp>
        <p:nvSpPr>
          <p:cNvPr id="10" name="AutoShape 2">
            <a:extLst>
              <a:ext uri="{FF2B5EF4-FFF2-40B4-BE49-F238E27FC236}">
                <a16:creationId xmlns:a16="http://schemas.microsoft.com/office/drawing/2014/main" xmlns="" id="{367EF4AF-229B-479A-B0BF-4ABFCBC13A13}"/>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5" name="図 14">
            <a:extLst>
              <a:ext uri="{FF2B5EF4-FFF2-40B4-BE49-F238E27FC236}">
                <a16:creationId xmlns:a16="http://schemas.microsoft.com/office/drawing/2014/main" xmlns="" id="{BBFB0553-4F14-4D60-9203-A6E00E28EA5D}"/>
              </a:ext>
            </a:extLst>
          </p:cNvPr>
          <p:cNvPicPr>
            <a:picLocks noChangeAspect="1"/>
          </p:cNvPicPr>
          <p:nvPr/>
        </p:nvPicPr>
        <p:blipFill>
          <a:blip r:embed="rId4"/>
          <a:stretch>
            <a:fillRect/>
          </a:stretch>
        </p:blipFill>
        <p:spPr>
          <a:xfrm>
            <a:off x="1988840" y="7281052"/>
            <a:ext cx="2772543" cy="184093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179</Words>
  <Application>Microsoft Office PowerPoint</Application>
  <PresentationFormat>画面に合わせる (4:3)</PresentationFormat>
  <Paragraphs>57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ＭＳ Ｐゴシック</vt:lpstr>
      <vt:lpstr>ＭＳ 明朝</vt:lpstr>
      <vt:lpstr>ヒラギノ角ゴ Pro W3</vt:lpstr>
      <vt:lpstr>Arial</vt:lpstr>
      <vt:lpstr>Calibri</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izumida</dc:creator>
  <cp:lastModifiedBy>岩本 好美</cp:lastModifiedBy>
  <cp:revision>116</cp:revision>
  <cp:lastPrinted>2019-09-04T05:42:03Z</cp:lastPrinted>
  <dcterms:created xsi:type="dcterms:W3CDTF">2011-07-05T01:17:55Z</dcterms:created>
  <dcterms:modified xsi:type="dcterms:W3CDTF">2019-09-04T05:42:05Z</dcterms:modified>
</cp:coreProperties>
</file>